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1910" r:id="rId2"/>
    <p:sldId id="1731" r:id="rId3"/>
    <p:sldId id="1670" r:id="rId4"/>
    <p:sldId id="1671" r:id="rId5"/>
    <p:sldId id="1909" r:id="rId6"/>
    <p:sldId id="1914" r:id="rId7"/>
    <p:sldId id="1912" r:id="rId8"/>
    <p:sldId id="1913" r:id="rId9"/>
    <p:sldId id="1676" r:id="rId10"/>
    <p:sldId id="1737" r:id="rId11"/>
    <p:sldId id="1397" r:id="rId12"/>
    <p:sldId id="1678" r:id="rId13"/>
    <p:sldId id="1736" r:id="rId14"/>
    <p:sldId id="1732" r:id="rId15"/>
    <p:sldId id="1681" r:id="rId16"/>
    <p:sldId id="1682" r:id="rId17"/>
    <p:sldId id="1683" r:id="rId18"/>
    <p:sldId id="1907" r:id="rId19"/>
    <p:sldId id="1911" r:id="rId20"/>
    <p:sldId id="1916" r:id="rId21"/>
    <p:sldId id="191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744F69-C4BF-4478-9910-B8CF1C30BE02}" type="datetimeFigureOut">
              <a:rPr lang="en-US" smtClean="0"/>
              <a:t>4/14/2022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A8CFD8-9F07-4527-9A5B-9715C4511FB1}" type="slidenum">
              <a:rPr lang="en-US" smtClean="0"/>
              <a:t>‹#›</a:t>
            </a:fld>
            <a:endParaRPr lang="en-US" dirty="0"/>
          </a:p>
        </p:txBody>
      </p:sp>
    </p:spTree>
    <p:extLst>
      <p:ext uri="{BB962C8B-B14F-4D97-AF65-F5344CB8AC3E}">
        <p14:creationId xmlns:p14="http://schemas.microsoft.com/office/powerpoint/2010/main" val="756258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6613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9466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5254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6264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8574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2537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1445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6825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9803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09588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464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05819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8279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2762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7447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5621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073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195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8602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DBF8AE-7214-A146-A760-6A8F49DA08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5638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5AE31-8416-A249-9F19-986CC8474391}"/>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219105-59FC-F24C-9B5C-B3F421526970}"/>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2171B7-AEEE-034B-B897-96E17C4C688A}"/>
              </a:ext>
            </a:extLst>
          </p:cNvPr>
          <p:cNvSpPr>
            <a:spLocks noGrp="1"/>
          </p:cNvSpPr>
          <p:nvPr>
            <p:ph type="dt" sz="half" idx="10"/>
          </p:nvPr>
        </p:nvSpPr>
        <p:spPr>
          <a:xfrm>
            <a:off x="838200" y="6356350"/>
            <a:ext cx="2743200" cy="365125"/>
          </a:xfrm>
          <a:prstGeom prst="rect">
            <a:avLst/>
          </a:prstGeom>
        </p:spPr>
        <p:txBody>
          <a:bodyPr/>
          <a:lstStyle/>
          <a:p>
            <a:fld id="{61AE805B-6339-7546-8442-18E2DE245F02}" type="datetime1">
              <a:rPr lang="en-US" smtClean="0"/>
              <a:t>4/14/2022</a:t>
            </a:fld>
            <a:endParaRPr lang="en-US" dirty="0"/>
          </a:p>
        </p:txBody>
      </p:sp>
      <p:sp>
        <p:nvSpPr>
          <p:cNvPr id="5" name="Footer Placeholder 4">
            <a:extLst>
              <a:ext uri="{FF2B5EF4-FFF2-40B4-BE49-F238E27FC236}">
                <a16:creationId xmlns:a16="http://schemas.microsoft.com/office/drawing/2014/main" id="{277784CD-A75B-7346-A631-48134E769DE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0F0CFBEA-021D-DC4F-86E6-613E2B6F0B97}"/>
              </a:ext>
            </a:extLst>
          </p:cNvPr>
          <p:cNvSpPr>
            <a:spLocks noGrp="1"/>
          </p:cNvSpPr>
          <p:nvPr>
            <p:ph type="sldNum" sz="quarter" idx="12"/>
          </p:nvPr>
        </p:nvSpPr>
        <p:spPr>
          <a:xfrm>
            <a:off x="8610600" y="6356350"/>
            <a:ext cx="2743200" cy="365125"/>
          </a:xfrm>
          <a:prstGeom prst="rect">
            <a:avLst/>
          </a:prstGeom>
        </p:spPr>
        <p:txBody>
          <a:bodyPr/>
          <a:lstStyle/>
          <a:p>
            <a:fld id="{024AC229-A5C5-E649-BCCE-F6A709DF6054}" type="slidenum">
              <a:rPr lang="en-US" smtClean="0"/>
              <a:t>‹#›</a:t>
            </a:fld>
            <a:endParaRPr lang="en-US" dirty="0"/>
          </a:p>
        </p:txBody>
      </p:sp>
    </p:spTree>
    <p:extLst>
      <p:ext uri="{BB962C8B-B14F-4D97-AF65-F5344CB8AC3E}">
        <p14:creationId xmlns:p14="http://schemas.microsoft.com/office/powerpoint/2010/main" val="287271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FD9B2-8EC4-EA43-9D50-B16AE90E1C1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6E785D-AA12-3A44-A685-034A169240D4}"/>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EA7C7A-2D1F-164A-8290-BA38A0A03043}"/>
              </a:ext>
            </a:extLst>
          </p:cNvPr>
          <p:cNvSpPr>
            <a:spLocks noGrp="1"/>
          </p:cNvSpPr>
          <p:nvPr>
            <p:ph type="dt" sz="half" idx="10"/>
          </p:nvPr>
        </p:nvSpPr>
        <p:spPr>
          <a:xfrm>
            <a:off x="838200" y="6356350"/>
            <a:ext cx="2743200" cy="365125"/>
          </a:xfrm>
          <a:prstGeom prst="rect">
            <a:avLst/>
          </a:prstGeom>
        </p:spPr>
        <p:txBody>
          <a:bodyPr/>
          <a:lstStyle/>
          <a:p>
            <a:fld id="{633B2139-B3A1-6146-9158-CED70EDBC429}" type="datetime1">
              <a:rPr lang="en-US" smtClean="0"/>
              <a:t>4/14/2022</a:t>
            </a:fld>
            <a:endParaRPr lang="en-US" dirty="0"/>
          </a:p>
        </p:txBody>
      </p:sp>
      <p:sp>
        <p:nvSpPr>
          <p:cNvPr id="5" name="Footer Placeholder 4">
            <a:extLst>
              <a:ext uri="{FF2B5EF4-FFF2-40B4-BE49-F238E27FC236}">
                <a16:creationId xmlns:a16="http://schemas.microsoft.com/office/drawing/2014/main" id="{7E018F17-5C61-F04E-A62D-50E93E6EABA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F838BF23-58FA-1843-8335-41D18070B6C9}"/>
              </a:ext>
            </a:extLst>
          </p:cNvPr>
          <p:cNvSpPr>
            <a:spLocks noGrp="1"/>
          </p:cNvSpPr>
          <p:nvPr>
            <p:ph type="sldNum" sz="quarter" idx="12"/>
          </p:nvPr>
        </p:nvSpPr>
        <p:spPr>
          <a:xfrm>
            <a:off x="8610600" y="6356350"/>
            <a:ext cx="2743200" cy="365125"/>
          </a:xfrm>
          <a:prstGeom prst="rect">
            <a:avLst/>
          </a:prstGeom>
        </p:spPr>
        <p:txBody>
          <a:bodyPr/>
          <a:lstStyle/>
          <a:p>
            <a:fld id="{024AC229-A5C5-E649-BCCE-F6A709DF6054}" type="slidenum">
              <a:rPr lang="en-US" smtClean="0"/>
              <a:t>‹#›</a:t>
            </a:fld>
            <a:endParaRPr lang="en-US" dirty="0"/>
          </a:p>
        </p:txBody>
      </p:sp>
    </p:spTree>
    <p:extLst>
      <p:ext uri="{BB962C8B-B14F-4D97-AF65-F5344CB8AC3E}">
        <p14:creationId xmlns:p14="http://schemas.microsoft.com/office/powerpoint/2010/main" val="3388196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F8A879-5CB6-7846-AF65-CD078FF44BD8}"/>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1EA391-AFC9-6C48-8C67-04418A9E6966}"/>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232504-CE7C-A344-B315-7401120EE179}"/>
              </a:ext>
            </a:extLst>
          </p:cNvPr>
          <p:cNvSpPr>
            <a:spLocks noGrp="1"/>
          </p:cNvSpPr>
          <p:nvPr>
            <p:ph type="dt" sz="half" idx="10"/>
          </p:nvPr>
        </p:nvSpPr>
        <p:spPr>
          <a:xfrm>
            <a:off x="838200" y="6356350"/>
            <a:ext cx="2743200" cy="365125"/>
          </a:xfrm>
          <a:prstGeom prst="rect">
            <a:avLst/>
          </a:prstGeom>
        </p:spPr>
        <p:txBody>
          <a:bodyPr/>
          <a:lstStyle/>
          <a:p>
            <a:fld id="{D1333614-9F5A-254A-BF00-220F8CBB1BA1}" type="datetime1">
              <a:rPr lang="en-US" smtClean="0"/>
              <a:t>4/14/2022</a:t>
            </a:fld>
            <a:endParaRPr lang="en-US" dirty="0"/>
          </a:p>
        </p:txBody>
      </p:sp>
      <p:sp>
        <p:nvSpPr>
          <p:cNvPr id="5" name="Footer Placeholder 4">
            <a:extLst>
              <a:ext uri="{FF2B5EF4-FFF2-40B4-BE49-F238E27FC236}">
                <a16:creationId xmlns:a16="http://schemas.microsoft.com/office/drawing/2014/main" id="{1258A7F4-CF46-BA49-ACAF-1012C1978760}"/>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0C862D32-D4F9-D34C-8DA1-939853288B4B}"/>
              </a:ext>
            </a:extLst>
          </p:cNvPr>
          <p:cNvSpPr>
            <a:spLocks noGrp="1"/>
          </p:cNvSpPr>
          <p:nvPr>
            <p:ph type="sldNum" sz="quarter" idx="12"/>
          </p:nvPr>
        </p:nvSpPr>
        <p:spPr>
          <a:xfrm>
            <a:off x="8610600" y="6356350"/>
            <a:ext cx="2743200" cy="365125"/>
          </a:xfrm>
          <a:prstGeom prst="rect">
            <a:avLst/>
          </a:prstGeom>
        </p:spPr>
        <p:txBody>
          <a:bodyPr/>
          <a:lstStyle/>
          <a:p>
            <a:fld id="{024AC229-A5C5-E649-BCCE-F6A709DF6054}" type="slidenum">
              <a:rPr lang="en-US" smtClean="0"/>
              <a:t>‹#›</a:t>
            </a:fld>
            <a:endParaRPr lang="en-US" dirty="0"/>
          </a:p>
        </p:txBody>
      </p:sp>
    </p:spTree>
    <p:extLst>
      <p:ext uri="{BB962C8B-B14F-4D97-AF65-F5344CB8AC3E}">
        <p14:creationId xmlns:p14="http://schemas.microsoft.com/office/powerpoint/2010/main" val="548176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93E78104-EA1D-3848-B42A-111A1E01B5C5}" type="slidenum">
              <a:rPr lang="en-US" smtClean="0"/>
              <a:pPr/>
              <a:t>‹#›</a:t>
            </a:fld>
            <a:endParaRPr lang="en-US" dirty="0"/>
          </a:p>
        </p:txBody>
      </p:sp>
      <p:sp>
        <p:nvSpPr>
          <p:cNvPr id="4" name="Picture Placeholder 3"/>
          <p:cNvSpPr>
            <a:spLocks noGrp="1"/>
          </p:cNvSpPr>
          <p:nvPr>
            <p:ph type="pic" sz="quarter" idx="11"/>
          </p:nvPr>
        </p:nvSpPr>
        <p:spPr>
          <a:xfrm>
            <a:off x="0" y="0"/>
            <a:ext cx="12192000" cy="6858000"/>
          </a:xfrm>
          <a:solidFill>
            <a:schemeClr val="bg1">
              <a:lumMod val="95000"/>
            </a:schemeClr>
          </a:solidFill>
        </p:spPr>
        <p:txBody>
          <a:bodyPr>
            <a:normAutofit/>
          </a:bodyPr>
          <a:lstStyle>
            <a:lvl1pPr>
              <a:defRPr sz="1200"/>
            </a:lvl1pPr>
          </a:lstStyle>
          <a:p>
            <a:endParaRPr lang="en-US" dirty="0"/>
          </a:p>
        </p:txBody>
      </p:sp>
    </p:spTree>
    <p:extLst>
      <p:ext uri="{BB962C8B-B14F-4D97-AF65-F5344CB8AC3E}">
        <p14:creationId xmlns:p14="http://schemas.microsoft.com/office/powerpoint/2010/main" val="36841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191D-346A-8548-A7C3-E71A1AC1ACC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3533864-D49D-B744-B7C5-D886C18C0BC4}"/>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119ECD-3597-A445-B852-F3639DD1C54F}"/>
              </a:ext>
            </a:extLst>
          </p:cNvPr>
          <p:cNvSpPr>
            <a:spLocks noGrp="1"/>
          </p:cNvSpPr>
          <p:nvPr>
            <p:ph type="dt" sz="half" idx="10"/>
          </p:nvPr>
        </p:nvSpPr>
        <p:spPr>
          <a:xfrm>
            <a:off x="838200" y="6356350"/>
            <a:ext cx="2743200" cy="365125"/>
          </a:xfrm>
          <a:prstGeom prst="rect">
            <a:avLst/>
          </a:prstGeom>
        </p:spPr>
        <p:txBody>
          <a:bodyPr/>
          <a:lstStyle/>
          <a:p>
            <a:fld id="{A5E1B47C-AEA1-BC40-896A-E36207AD81EF}" type="datetime1">
              <a:rPr lang="en-US" smtClean="0"/>
              <a:t>4/14/2022</a:t>
            </a:fld>
            <a:endParaRPr lang="en-US" dirty="0"/>
          </a:p>
        </p:txBody>
      </p:sp>
      <p:sp>
        <p:nvSpPr>
          <p:cNvPr id="5" name="Footer Placeholder 4">
            <a:extLst>
              <a:ext uri="{FF2B5EF4-FFF2-40B4-BE49-F238E27FC236}">
                <a16:creationId xmlns:a16="http://schemas.microsoft.com/office/drawing/2014/main" id="{F1EEE8AE-2A8F-6B4A-AA42-EF25985E461B}"/>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3C1448F6-764E-D448-8760-CF4195D7C5DD}"/>
              </a:ext>
            </a:extLst>
          </p:cNvPr>
          <p:cNvSpPr>
            <a:spLocks noGrp="1"/>
          </p:cNvSpPr>
          <p:nvPr>
            <p:ph type="sldNum" sz="quarter" idx="12"/>
          </p:nvPr>
        </p:nvSpPr>
        <p:spPr>
          <a:xfrm>
            <a:off x="8610600" y="6356350"/>
            <a:ext cx="2743200" cy="365125"/>
          </a:xfrm>
          <a:prstGeom prst="rect">
            <a:avLst/>
          </a:prstGeom>
        </p:spPr>
        <p:txBody>
          <a:bodyPr/>
          <a:lstStyle/>
          <a:p>
            <a:fld id="{024AC229-A5C5-E649-BCCE-F6A709DF6054}" type="slidenum">
              <a:rPr lang="en-US" smtClean="0"/>
              <a:t>‹#›</a:t>
            </a:fld>
            <a:endParaRPr lang="en-US" dirty="0"/>
          </a:p>
        </p:txBody>
      </p:sp>
    </p:spTree>
    <p:extLst>
      <p:ext uri="{BB962C8B-B14F-4D97-AF65-F5344CB8AC3E}">
        <p14:creationId xmlns:p14="http://schemas.microsoft.com/office/powerpoint/2010/main" val="2342054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87447-7EF9-0849-878D-AD64B5F9FC9F}"/>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DB2009-471C-3145-921A-84EA5C04819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56B68E-AD1C-5245-AC43-576EA605DD7D}"/>
              </a:ext>
            </a:extLst>
          </p:cNvPr>
          <p:cNvSpPr>
            <a:spLocks noGrp="1"/>
          </p:cNvSpPr>
          <p:nvPr>
            <p:ph type="dt" sz="half" idx="10"/>
          </p:nvPr>
        </p:nvSpPr>
        <p:spPr>
          <a:xfrm>
            <a:off x="838200" y="6356350"/>
            <a:ext cx="2743200" cy="365125"/>
          </a:xfrm>
          <a:prstGeom prst="rect">
            <a:avLst/>
          </a:prstGeom>
        </p:spPr>
        <p:txBody>
          <a:bodyPr/>
          <a:lstStyle/>
          <a:p>
            <a:fld id="{72D8A39E-CA6F-804A-99CD-BAF5B10BF941}" type="datetime1">
              <a:rPr lang="en-US" smtClean="0"/>
              <a:t>4/14/2022</a:t>
            </a:fld>
            <a:endParaRPr lang="en-US" dirty="0"/>
          </a:p>
        </p:txBody>
      </p:sp>
      <p:sp>
        <p:nvSpPr>
          <p:cNvPr id="5" name="Footer Placeholder 4">
            <a:extLst>
              <a:ext uri="{FF2B5EF4-FFF2-40B4-BE49-F238E27FC236}">
                <a16:creationId xmlns:a16="http://schemas.microsoft.com/office/drawing/2014/main" id="{35C67C7B-779A-444B-AFD6-3982B4CA621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90051C1-53E5-334C-9B1C-4616CF8D824A}"/>
              </a:ext>
            </a:extLst>
          </p:cNvPr>
          <p:cNvSpPr>
            <a:spLocks noGrp="1"/>
          </p:cNvSpPr>
          <p:nvPr>
            <p:ph type="sldNum" sz="quarter" idx="12"/>
          </p:nvPr>
        </p:nvSpPr>
        <p:spPr>
          <a:xfrm>
            <a:off x="8610600" y="6356350"/>
            <a:ext cx="2743200" cy="365125"/>
          </a:xfrm>
          <a:prstGeom prst="rect">
            <a:avLst/>
          </a:prstGeom>
        </p:spPr>
        <p:txBody>
          <a:bodyPr/>
          <a:lstStyle/>
          <a:p>
            <a:fld id="{024AC229-A5C5-E649-BCCE-F6A709DF6054}" type="slidenum">
              <a:rPr lang="en-US" smtClean="0"/>
              <a:t>‹#›</a:t>
            </a:fld>
            <a:endParaRPr lang="en-US" dirty="0"/>
          </a:p>
        </p:txBody>
      </p:sp>
    </p:spTree>
    <p:extLst>
      <p:ext uri="{BB962C8B-B14F-4D97-AF65-F5344CB8AC3E}">
        <p14:creationId xmlns:p14="http://schemas.microsoft.com/office/powerpoint/2010/main" val="3701332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C55C3-ADD7-CE43-BB1D-86FD3A83742E}"/>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2A5B9019-C119-A544-8583-0D597C96A66E}"/>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4DB380-7BFC-3041-8C21-A6F84BB71D54}"/>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90DE21-076A-B444-A486-7B10310318BE}"/>
              </a:ext>
            </a:extLst>
          </p:cNvPr>
          <p:cNvSpPr>
            <a:spLocks noGrp="1"/>
          </p:cNvSpPr>
          <p:nvPr>
            <p:ph type="dt" sz="half" idx="10"/>
          </p:nvPr>
        </p:nvSpPr>
        <p:spPr>
          <a:xfrm>
            <a:off x="838200" y="6356350"/>
            <a:ext cx="2743200" cy="365125"/>
          </a:xfrm>
          <a:prstGeom prst="rect">
            <a:avLst/>
          </a:prstGeom>
        </p:spPr>
        <p:txBody>
          <a:bodyPr/>
          <a:lstStyle/>
          <a:p>
            <a:fld id="{44D8E5B4-4FF2-2945-BBD2-DBBBDB3282DC}" type="datetime1">
              <a:rPr lang="en-US" smtClean="0"/>
              <a:t>4/14/2022</a:t>
            </a:fld>
            <a:endParaRPr lang="en-US" dirty="0"/>
          </a:p>
        </p:txBody>
      </p:sp>
      <p:sp>
        <p:nvSpPr>
          <p:cNvPr id="6" name="Footer Placeholder 5">
            <a:extLst>
              <a:ext uri="{FF2B5EF4-FFF2-40B4-BE49-F238E27FC236}">
                <a16:creationId xmlns:a16="http://schemas.microsoft.com/office/drawing/2014/main" id="{B96121B9-16F4-7648-92BE-512E410E133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57B711E3-D8AE-F34F-884A-C0E33D8F98FD}"/>
              </a:ext>
            </a:extLst>
          </p:cNvPr>
          <p:cNvSpPr>
            <a:spLocks noGrp="1"/>
          </p:cNvSpPr>
          <p:nvPr>
            <p:ph type="sldNum" sz="quarter" idx="12"/>
          </p:nvPr>
        </p:nvSpPr>
        <p:spPr>
          <a:xfrm>
            <a:off x="8610600" y="6356350"/>
            <a:ext cx="2743200" cy="365125"/>
          </a:xfrm>
          <a:prstGeom prst="rect">
            <a:avLst/>
          </a:prstGeom>
        </p:spPr>
        <p:txBody>
          <a:bodyPr/>
          <a:lstStyle/>
          <a:p>
            <a:fld id="{024AC229-A5C5-E649-BCCE-F6A709DF6054}" type="slidenum">
              <a:rPr lang="en-US" smtClean="0"/>
              <a:t>‹#›</a:t>
            </a:fld>
            <a:endParaRPr lang="en-US" dirty="0"/>
          </a:p>
        </p:txBody>
      </p:sp>
    </p:spTree>
    <p:extLst>
      <p:ext uri="{BB962C8B-B14F-4D97-AF65-F5344CB8AC3E}">
        <p14:creationId xmlns:p14="http://schemas.microsoft.com/office/powerpoint/2010/main" val="4193946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C6CEF-586E-BB4E-A828-A61CC89CFC3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87B0027C-BBCE-FE4F-BDCC-4D527E548DB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975A8A-1EDD-8C41-B0C3-C93183C1832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42EACB-297B-3246-A1D0-87185FFB73FF}"/>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E10736-3864-644F-B904-715EF556B35F}"/>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4333AC-DD17-D84B-8637-6BBDA4CAAE2C}"/>
              </a:ext>
            </a:extLst>
          </p:cNvPr>
          <p:cNvSpPr>
            <a:spLocks noGrp="1"/>
          </p:cNvSpPr>
          <p:nvPr>
            <p:ph type="dt" sz="half" idx="10"/>
          </p:nvPr>
        </p:nvSpPr>
        <p:spPr>
          <a:xfrm>
            <a:off x="838200" y="6356350"/>
            <a:ext cx="2743200" cy="365125"/>
          </a:xfrm>
          <a:prstGeom prst="rect">
            <a:avLst/>
          </a:prstGeom>
        </p:spPr>
        <p:txBody>
          <a:bodyPr/>
          <a:lstStyle/>
          <a:p>
            <a:fld id="{7BB44A25-876A-7046-BFCD-53B2461AB10B}" type="datetime1">
              <a:rPr lang="en-US" smtClean="0"/>
              <a:t>4/14/2022</a:t>
            </a:fld>
            <a:endParaRPr lang="en-US" dirty="0"/>
          </a:p>
        </p:txBody>
      </p:sp>
      <p:sp>
        <p:nvSpPr>
          <p:cNvPr id="8" name="Footer Placeholder 7">
            <a:extLst>
              <a:ext uri="{FF2B5EF4-FFF2-40B4-BE49-F238E27FC236}">
                <a16:creationId xmlns:a16="http://schemas.microsoft.com/office/drawing/2014/main" id="{A984BDB8-2013-2141-880D-3D7CF1DF53B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8C3865F7-414E-5843-A39C-343FCC77BA17}"/>
              </a:ext>
            </a:extLst>
          </p:cNvPr>
          <p:cNvSpPr>
            <a:spLocks noGrp="1"/>
          </p:cNvSpPr>
          <p:nvPr>
            <p:ph type="sldNum" sz="quarter" idx="12"/>
          </p:nvPr>
        </p:nvSpPr>
        <p:spPr>
          <a:xfrm>
            <a:off x="8610600" y="6356350"/>
            <a:ext cx="2743200" cy="365125"/>
          </a:xfrm>
          <a:prstGeom prst="rect">
            <a:avLst/>
          </a:prstGeom>
        </p:spPr>
        <p:txBody>
          <a:bodyPr/>
          <a:lstStyle/>
          <a:p>
            <a:fld id="{024AC229-A5C5-E649-BCCE-F6A709DF6054}" type="slidenum">
              <a:rPr lang="en-US" smtClean="0"/>
              <a:t>‹#›</a:t>
            </a:fld>
            <a:endParaRPr lang="en-US" dirty="0"/>
          </a:p>
        </p:txBody>
      </p:sp>
    </p:spTree>
    <p:extLst>
      <p:ext uri="{BB962C8B-B14F-4D97-AF65-F5344CB8AC3E}">
        <p14:creationId xmlns:p14="http://schemas.microsoft.com/office/powerpoint/2010/main" val="183835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AA77F-6EF5-6045-80B9-E28F42C7528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6E3F1AE8-E7C3-934D-9CEF-16B9EC0ECF6E}"/>
              </a:ext>
            </a:extLst>
          </p:cNvPr>
          <p:cNvSpPr>
            <a:spLocks noGrp="1"/>
          </p:cNvSpPr>
          <p:nvPr>
            <p:ph type="dt" sz="half" idx="10"/>
          </p:nvPr>
        </p:nvSpPr>
        <p:spPr>
          <a:xfrm>
            <a:off x="838200" y="6356350"/>
            <a:ext cx="2743200" cy="365125"/>
          </a:xfrm>
          <a:prstGeom prst="rect">
            <a:avLst/>
          </a:prstGeom>
        </p:spPr>
        <p:txBody>
          <a:bodyPr/>
          <a:lstStyle/>
          <a:p>
            <a:fld id="{DE99C75D-1037-5D4D-BE05-46472F8D5994}" type="datetime1">
              <a:rPr lang="en-US" smtClean="0"/>
              <a:t>4/14/2022</a:t>
            </a:fld>
            <a:endParaRPr lang="en-US" dirty="0"/>
          </a:p>
        </p:txBody>
      </p:sp>
      <p:sp>
        <p:nvSpPr>
          <p:cNvPr id="4" name="Footer Placeholder 3">
            <a:extLst>
              <a:ext uri="{FF2B5EF4-FFF2-40B4-BE49-F238E27FC236}">
                <a16:creationId xmlns:a16="http://schemas.microsoft.com/office/drawing/2014/main" id="{9B75921A-ABE6-0240-85AE-E878EC33334E}"/>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BA989EAF-E9BE-1C4C-8CF5-5C1AB9683E65}"/>
              </a:ext>
            </a:extLst>
          </p:cNvPr>
          <p:cNvSpPr>
            <a:spLocks noGrp="1"/>
          </p:cNvSpPr>
          <p:nvPr>
            <p:ph type="sldNum" sz="quarter" idx="12"/>
          </p:nvPr>
        </p:nvSpPr>
        <p:spPr>
          <a:xfrm>
            <a:off x="8610600" y="6356350"/>
            <a:ext cx="2743200" cy="365125"/>
          </a:xfrm>
          <a:prstGeom prst="rect">
            <a:avLst/>
          </a:prstGeom>
        </p:spPr>
        <p:txBody>
          <a:bodyPr/>
          <a:lstStyle/>
          <a:p>
            <a:fld id="{024AC229-A5C5-E649-BCCE-F6A709DF6054}" type="slidenum">
              <a:rPr lang="en-US" smtClean="0"/>
              <a:t>‹#›</a:t>
            </a:fld>
            <a:endParaRPr lang="en-US" dirty="0"/>
          </a:p>
        </p:txBody>
      </p:sp>
    </p:spTree>
    <p:extLst>
      <p:ext uri="{BB962C8B-B14F-4D97-AF65-F5344CB8AC3E}">
        <p14:creationId xmlns:p14="http://schemas.microsoft.com/office/powerpoint/2010/main" val="76523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C319AA-DC63-EC4C-8753-411B8A13688E}"/>
              </a:ext>
            </a:extLst>
          </p:cNvPr>
          <p:cNvSpPr>
            <a:spLocks noGrp="1"/>
          </p:cNvSpPr>
          <p:nvPr>
            <p:ph type="dt" sz="half" idx="10"/>
          </p:nvPr>
        </p:nvSpPr>
        <p:spPr>
          <a:xfrm>
            <a:off x="838200" y="6356350"/>
            <a:ext cx="2743200" cy="365125"/>
          </a:xfrm>
          <a:prstGeom prst="rect">
            <a:avLst/>
          </a:prstGeom>
        </p:spPr>
        <p:txBody>
          <a:bodyPr/>
          <a:lstStyle/>
          <a:p>
            <a:fld id="{3E162BFC-383D-5C43-ABEB-03E5A81201A4}" type="datetime1">
              <a:rPr lang="en-US" smtClean="0"/>
              <a:t>4/14/2022</a:t>
            </a:fld>
            <a:endParaRPr lang="en-US" dirty="0"/>
          </a:p>
        </p:txBody>
      </p:sp>
      <p:sp>
        <p:nvSpPr>
          <p:cNvPr id="3" name="Footer Placeholder 2">
            <a:extLst>
              <a:ext uri="{FF2B5EF4-FFF2-40B4-BE49-F238E27FC236}">
                <a16:creationId xmlns:a16="http://schemas.microsoft.com/office/drawing/2014/main" id="{A434A84C-DB7C-854A-913F-AC6EEBF662A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AD893E2C-2088-264A-AD5C-110EF6742079}"/>
              </a:ext>
            </a:extLst>
          </p:cNvPr>
          <p:cNvSpPr>
            <a:spLocks noGrp="1"/>
          </p:cNvSpPr>
          <p:nvPr>
            <p:ph type="sldNum" sz="quarter" idx="12"/>
          </p:nvPr>
        </p:nvSpPr>
        <p:spPr>
          <a:xfrm>
            <a:off x="8610600" y="6356350"/>
            <a:ext cx="2743200" cy="365125"/>
          </a:xfrm>
          <a:prstGeom prst="rect">
            <a:avLst/>
          </a:prstGeom>
        </p:spPr>
        <p:txBody>
          <a:bodyPr/>
          <a:lstStyle/>
          <a:p>
            <a:fld id="{024AC229-A5C5-E649-BCCE-F6A709DF6054}" type="slidenum">
              <a:rPr lang="en-US" smtClean="0"/>
              <a:t>‹#›</a:t>
            </a:fld>
            <a:endParaRPr lang="en-US" dirty="0"/>
          </a:p>
        </p:txBody>
      </p:sp>
    </p:spTree>
    <p:extLst>
      <p:ext uri="{BB962C8B-B14F-4D97-AF65-F5344CB8AC3E}">
        <p14:creationId xmlns:p14="http://schemas.microsoft.com/office/powerpoint/2010/main" val="1989840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6B91E-CD2E-2043-BFCF-A464F450B6D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2B57A3-0C86-9F4C-B461-333261326BB3}"/>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53EF16-1A14-2E44-BA3B-16901FC298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2A2993-2742-9D47-8D38-1E0549DF5DAA}"/>
              </a:ext>
            </a:extLst>
          </p:cNvPr>
          <p:cNvSpPr>
            <a:spLocks noGrp="1"/>
          </p:cNvSpPr>
          <p:nvPr>
            <p:ph type="dt" sz="half" idx="10"/>
          </p:nvPr>
        </p:nvSpPr>
        <p:spPr>
          <a:xfrm>
            <a:off x="838200" y="6356350"/>
            <a:ext cx="2743200" cy="365125"/>
          </a:xfrm>
          <a:prstGeom prst="rect">
            <a:avLst/>
          </a:prstGeom>
        </p:spPr>
        <p:txBody>
          <a:bodyPr/>
          <a:lstStyle/>
          <a:p>
            <a:fld id="{B13B51ED-0239-8849-9BE5-2226BF2C531B}" type="datetime1">
              <a:rPr lang="en-US" smtClean="0"/>
              <a:t>4/14/2022</a:t>
            </a:fld>
            <a:endParaRPr lang="en-US" dirty="0"/>
          </a:p>
        </p:txBody>
      </p:sp>
      <p:sp>
        <p:nvSpPr>
          <p:cNvPr id="6" name="Footer Placeholder 5">
            <a:extLst>
              <a:ext uri="{FF2B5EF4-FFF2-40B4-BE49-F238E27FC236}">
                <a16:creationId xmlns:a16="http://schemas.microsoft.com/office/drawing/2014/main" id="{F8F75D88-BE8A-4E49-91AE-D13F41AF58FE}"/>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BFA87D23-5EB1-B140-B1E8-6624A2B9DAFA}"/>
              </a:ext>
            </a:extLst>
          </p:cNvPr>
          <p:cNvSpPr>
            <a:spLocks noGrp="1"/>
          </p:cNvSpPr>
          <p:nvPr>
            <p:ph type="sldNum" sz="quarter" idx="12"/>
          </p:nvPr>
        </p:nvSpPr>
        <p:spPr>
          <a:xfrm>
            <a:off x="8610600" y="6356350"/>
            <a:ext cx="2743200" cy="365125"/>
          </a:xfrm>
          <a:prstGeom prst="rect">
            <a:avLst/>
          </a:prstGeom>
        </p:spPr>
        <p:txBody>
          <a:bodyPr/>
          <a:lstStyle/>
          <a:p>
            <a:fld id="{024AC229-A5C5-E649-BCCE-F6A709DF6054}" type="slidenum">
              <a:rPr lang="en-US" smtClean="0"/>
              <a:t>‹#›</a:t>
            </a:fld>
            <a:endParaRPr lang="en-US" dirty="0"/>
          </a:p>
        </p:txBody>
      </p:sp>
    </p:spTree>
    <p:extLst>
      <p:ext uri="{BB962C8B-B14F-4D97-AF65-F5344CB8AC3E}">
        <p14:creationId xmlns:p14="http://schemas.microsoft.com/office/powerpoint/2010/main" val="250121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F1D7D-8735-4243-BBB8-E2F2B8E5589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12F04A-5F70-734E-B13E-C2D2CE731C33}"/>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E788553-1C72-284E-92DB-117FB519C1B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A78444-1567-6F40-AB8C-8118C0E9F306}"/>
              </a:ext>
            </a:extLst>
          </p:cNvPr>
          <p:cNvSpPr>
            <a:spLocks noGrp="1"/>
          </p:cNvSpPr>
          <p:nvPr>
            <p:ph type="dt" sz="half" idx="10"/>
          </p:nvPr>
        </p:nvSpPr>
        <p:spPr>
          <a:xfrm>
            <a:off x="838200" y="6356350"/>
            <a:ext cx="2743200" cy="365125"/>
          </a:xfrm>
          <a:prstGeom prst="rect">
            <a:avLst/>
          </a:prstGeom>
        </p:spPr>
        <p:txBody>
          <a:bodyPr/>
          <a:lstStyle/>
          <a:p>
            <a:fld id="{88B290C1-55BD-FC4D-9517-706289DE376F}" type="datetime1">
              <a:rPr lang="en-US" smtClean="0"/>
              <a:t>4/14/2022</a:t>
            </a:fld>
            <a:endParaRPr lang="en-US" dirty="0"/>
          </a:p>
        </p:txBody>
      </p:sp>
      <p:sp>
        <p:nvSpPr>
          <p:cNvPr id="6" name="Footer Placeholder 5">
            <a:extLst>
              <a:ext uri="{FF2B5EF4-FFF2-40B4-BE49-F238E27FC236}">
                <a16:creationId xmlns:a16="http://schemas.microsoft.com/office/drawing/2014/main" id="{2DCE734C-FECD-A24A-B557-F86083B7C42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B0EE5CC1-7A2C-DF4E-9A14-72E2FAEC01D3}"/>
              </a:ext>
            </a:extLst>
          </p:cNvPr>
          <p:cNvSpPr>
            <a:spLocks noGrp="1"/>
          </p:cNvSpPr>
          <p:nvPr>
            <p:ph type="sldNum" sz="quarter" idx="12"/>
          </p:nvPr>
        </p:nvSpPr>
        <p:spPr>
          <a:xfrm>
            <a:off x="8610600" y="6356350"/>
            <a:ext cx="2743200" cy="365125"/>
          </a:xfrm>
          <a:prstGeom prst="rect">
            <a:avLst/>
          </a:prstGeom>
        </p:spPr>
        <p:txBody>
          <a:bodyPr/>
          <a:lstStyle/>
          <a:p>
            <a:fld id="{024AC229-A5C5-E649-BCCE-F6A709DF6054}" type="slidenum">
              <a:rPr lang="en-US" smtClean="0"/>
              <a:t>‹#›</a:t>
            </a:fld>
            <a:endParaRPr lang="en-US" dirty="0"/>
          </a:p>
        </p:txBody>
      </p:sp>
    </p:spTree>
    <p:extLst>
      <p:ext uri="{BB962C8B-B14F-4D97-AF65-F5344CB8AC3E}">
        <p14:creationId xmlns:p14="http://schemas.microsoft.com/office/powerpoint/2010/main" val="525926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606563D0-BFA8-8743-A417-0AB147D13147}"/>
              </a:ext>
            </a:extLst>
          </p:cNvPr>
          <p:cNvSpPr>
            <a:spLocks noGrp="1"/>
          </p:cNvSpPr>
          <p:nvPr>
            <p:ph type="title"/>
          </p:nvPr>
        </p:nvSpPr>
        <p:spPr>
          <a:xfrm>
            <a:off x="608171" y="381000"/>
            <a:ext cx="10975658" cy="1143000"/>
          </a:xfrm>
          <a:prstGeom prst="rect">
            <a:avLst/>
          </a:prstGeom>
        </p:spPr>
        <p:txBody>
          <a:bodyPr vert="horz" lIns="91440" tIns="45720" rIns="91440" bIns="45720" rtlCol="0" anchor="ctr">
            <a:normAutofit/>
          </a:bodyPr>
          <a:lstStyle/>
          <a:p>
            <a:r>
              <a:rPr lang="en-US"/>
              <a:t>Click to edit Master title style</a:t>
            </a:r>
          </a:p>
        </p:txBody>
      </p:sp>
      <p:sp>
        <p:nvSpPr>
          <p:cNvPr id="9" name="Text Placeholder 2">
            <a:extLst>
              <a:ext uri="{FF2B5EF4-FFF2-40B4-BE49-F238E27FC236}">
                <a16:creationId xmlns:a16="http://schemas.microsoft.com/office/drawing/2014/main" id="{AF6C50D2-2C05-4F43-AF45-FE640F417643}"/>
              </a:ext>
            </a:extLst>
          </p:cNvPr>
          <p:cNvSpPr>
            <a:spLocks noGrp="1"/>
          </p:cNvSpPr>
          <p:nvPr>
            <p:ph type="body" idx="1"/>
          </p:nvPr>
        </p:nvSpPr>
        <p:spPr>
          <a:xfrm>
            <a:off x="608171" y="1828800"/>
            <a:ext cx="10975658"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7">
            <a:extLst>
              <a:ext uri="{FF2B5EF4-FFF2-40B4-BE49-F238E27FC236}">
                <a16:creationId xmlns:a16="http://schemas.microsoft.com/office/drawing/2014/main" id="{C44D5685-514B-1447-B6E9-F43AC82696A6}"/>
              </a:ext>
            </a:extLst>
          </p:cNvPr>
          <p:cNvSpPr>
            <a:spLocks noGrp="1"/>
          </p:cNvSpPr>
          <p:nvPr>
            <p:ph type="sldNum" sz="quarter" idx="4"/>
          </p:nvPr>
        </p:nvSpPr>
        <p:spPr>
          <a:xfrm>
            <a:off x="11126510" y="6401119"/>
            <a:ext cx="455731" cy="456882"/>
          </a:xfrm>
          <a:prstGeom prst="rect">
            <a:avLst/>
          </a:prstGeom>
        </p:spPr>
        <p:txBody>
          <a:bodyPr vert="horz" lIns="91440" tIns="45720" rIns="91440" bIns="45720" rtlCol="0" anchor="t"/>
          <a:lstStyle>
            <a:lvl1pPr algn="r">
              <a:defRPr sz="900" b="0">
                <a:solidFill>
                  <a:srgbClr val="2F4568"/>
                </a:solidFill>
                <a:latin typeface="Century Gothic" charset="0"/>
                <a:ea typeface="Century Gothic" charset="0"/>
                <a:cs typeface="Century Gothic" charset="0"/>
              </a:defRPr>
            </a:lvl1pPr>
          </a:lstStyle>
          <a:p>
            <a:fld id="{93E78104-EA1D-3848-B42A-111A1E01B5C5}" type="slidenum">
              <a:rPr lang="en-US" smtClean="0"/>
              <a:pPr/>
              <a:t>‹#›</a:t>
            </a:fld>
            <a:endParaRPr lang="en-US" dirty="0"/>
          </a:p>
        </p:txBody>
      </p:sp>
    </p:spTree>
    <p:extLst>
      <p:ext uri="{BB962C8B-B14F-4D97-AF65-F5344CB8AC3E}">
        <p14:creationId xmlns:p14="http://schemas.microsoft.com/office/powerpoint/2010/main" val="2401326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rgbClr val="C00000"/>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CA82AB-4367-43FA-86C7-E9D55704B394}"/>
              </a:ext>
            </a:extLst>
          </p:cNvPr>
          <p:cNvSpPr>
            <a:spLocks noGrp="1"/>
          </p:cNvSpPr>
          <p:nvPr>
            <p:ph type="ctrTitle"/>
          </p:nvPr>
        </p:nvSpPr>
        <p:spPr>
          <a:xfrm>
            <a:off x="1606194" y="1583454"/>
            <a:ext cx="9144000" cy="1795498"/>
          </a:xfrm>
        </p:spPr>
        <p:txBody>
          <a:bodyPr>
            <a:normAutofit/>
          </a:bodyPr>
          <a:lstStyle/>
          <a:p>
            <a:r>
              <a:rPr lang="en-US" sz="5400" dirty="0"/>
              <a:t>Deadly Weapon Events &amp; Circumstances: Case Studies</a:t>
            </a:r>
          </a:p>
        </p:txBody>
      </p:sp>
      <p:sp>
        <p:nvSpPr>
          <p:cNvPr id="2" name="Slide Number Placeholder 1">
            <a:extLst>
              <a:ext uri="{FF2B5EF4-FFF2-40B4-BE49-F238E27FC236}">
                <a16:creationId xmlns:a16="http://schemas.microsoft.com/office/drawing/2014/main" id="{6FFB1EA8-288C-47F9-88F4-9C65551FE1BB}"/>
              </a:ext>
            </a:extLst>
          </p:cNvPr>
          <p:cNvSpPr>
            <a:spLocks noGrp="1"/>
          </p:cNvSpPr>
          <p:nvPr>
            <p:ph type="sldNum" sz="quarter" idx="12"/>
          </p:nvPr>
        </p:nvSpPr>
        <p:spPr/>
        <p:txBody>
          <a:bodyPr/>
          <a:lstStyle/>
          <a:p>
            <a:fld id="{024AC229-A5C5-E649-BCCE-F6A709DF6054}" type="slidenum">
              <a:rPr lang="en-US" smtClean="0"/>
              <a:t>1</a:t>
            </a:fld>
            <a:endParaRPr lang="en-US" dirty="0"/>
          </a:p>
        </p:txBody>
      </p:sp>
      <p:pic>
        <p:nvPicPr>
          <p:cNvPr id="4" name="Picture 3" descr="Logo, company name&#10;&#10;Description automatically generated">
            <a:extLst>
              <a:ext uri="{FF2B5EF4-FFF2-40B4-BE49-F238E27FC236}">
                <a16:creationId xmlns:a16="http://schemas.microsoft.com/office/drawing/2014/main" id="{5D6FA99E-B78C-40A0-99BD-5AD153E8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5389" y="4376797"/>
            <a:ext cx="3181222" cy="2344678"/>
          </a:xfrm>
          <a:prstGeom prst="rect">
            <a:avLst/>
          </a:prstGeom>
        </p:spPr>
      </p:pic>
    </p:spTree>
    <p:extLst>
      <p:ext uri="{BB962C8B-B14F-4D97-AF65-F5344CB8AC3E}">
        <p14:creationId xmlns:p14="http://schemas.microsoft.com/office/powerpoint/2010/main" val="1441764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CB0D08-8323-4C46-9927-79373C1A4478}"/>
              </a:ext>
            </a:extLst>
          </p:cNvPr>
          <p:cNvSpPr>
            <a:spLocks noGrp="1"/>
          </p:cNvSpPr>
          <p:nvPr>
            <p:ph type="sldNum" sz="quarter" idx="10"/>
          </p:nvPr>
        </p:nvSpPr>
        <p:spPr>
          <a:xfrm>
            <a:off x="10372531" y="6435735"/>
            <a:ext cx="455731" cy="4568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E78104-EA1D-3848-B42A-111A1E01B5C5}"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4" name="TextBox 3">
            <a:extLst>
              <a:ext uri="{FF2B5EF4-FFF2-40B4-BE49-F238E27FC236}">
                <a16:creationId xmlns:a16="http://schemas.microsoft.com/office/drawing/2014/main" id="{6D5604CC-A16D-C64C-B70B-AFEBB0256C8A}"/>
              </a:ext>
            </a:extLst>
          </p:cNvPr>
          <p:cNvSpPr txBox="1"/>
          <p:nvPr/>
        </p:nvSpPr>
        <p:spPr>
          <a:xfrm>
            <a:off x="576282" y="1071304"/>
            <a:ext cx="11039436" cy="132343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Helvetica"/>
                <a:ea typeface="+mn-ea"/>
                <a:cs typeface="Helvetica"/>
              </a:rPr>
              <a:t>Event: </a:t>
            </a:r>
            <a:r>
              <a:rPr kumimoji="0" lang="en-US" sz="2000" b="0" i="0" u="none" strike="noStrike" kern="1200" cap="none" spc="0" normalizeH="0" baseline="0" noProof="0" dirty="0">
                <a:ln>
                  <a:noFill/>
                </a:ln>
                <a:solidFill>
                  <a:srgbClr val="000000"/>
                </a:solidFill>
                <a:effectLst/>
                <a:uLnTx/>
                <a:uFillTx/>
                <a:latin typeface="Helvetica"/>
                <a:ea typeface="+mn-ea"/>
                <a:cs typeface="Helvetica"/>
              </a:rPr>
              <a:t>A private party was held on the weekend at the insured’s leased location, with more than 500 in attendance. An altercation occurred between two attendees, resulting in two shootings, one fatal. Three additional injuries occurred during the evacuation process from the party which included broken bones and soft tissue injuries, as well as alleged emotional distress.</a:t>
            </a:r>
            <a:endParaRPr kumimoji="0" lang="en-US" sz="2000" b="0" i="0" u="none" strike="noStrike" kern="1200" cap="none" spc="0" normalizeH="0" baseline="0" noProof="0" dirty="0">
              <a:ln>
                <a:noFill/>
              </a:ln>
              <a:solidFill>
                <a:srgbClr val="000000"/>
              </a:solidFill>
              <a:effectLst/>
              <a:highlight>
                <a:srgbClr val="FFFF00"/>
              </a:highlight>
              <a:uLnTx/>
              <a:uFillTx/>
              <a:latin typeface="Helvetica"/>
              <a:ea typeface="+mn-ea"/>
              <a:cs typeface="Helvetica"/>
            </a:endParaRPr>
          </a:p>
        </p:txBody>
      </p:sp>
      <p:cxnSp>
        <p:nvCxnSpPr>
          <p:cNvPr id="8" name="Straight Connector 7">
            <a:extLst>
              <a:ext uri="{FF2B5EF4-FFF2-40B4-BE49-F238E27FC236}">
                <a16:creationId xmlns:a16="http://schemas.microsoft.com/office/drawing/2014/main" id="{DA9074C6-0A85-8449-9AB4-57A0C08A6F85}"/>
              </a:ext>
            </a:extLst>
          </p:cNvPr>
          <p:cNvCxnSpPr>
            <a:cxnSpLocks/>
          </p:cNvCxnSpPr>
          <p:nvPr/>
        </p:nvCxnSpPr>
        <p:spPr>
          <a:xfrm>
            <a:off x="4110076" y="2629137"/>
            <a:ext cx="22415" cy="407750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B088A08-BB0E-4846-B06F-263D7D686142}"/>
              </a:ext>
            </a:extLst>
          </p:cNvPr>
          <p:cNvCxnSpPr/>
          <p:nvPr/>
        </p:nvCxnSpPr>
        <p:spPr>
          <a:xfrm>
            <a:off x="6805" y="2592086"/>
            <a:ext cx="12192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15CA151-929A-AD4D-9FA0-41B302545740}"/>
              </a:ext>
            </a:extLst>
          </p:cNvPr>
          <p:cNvSpPr txBox="1"/>
          <p:nvPr/>
        </p:nvSpPr>
        <p:spPr>
          <a:xfrm>
            <a:off x="454926" y="2921247"/>
            <a:ext cx="3383280" cy="300595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The following response services were provided to the insured: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Psychological first aid for employees within 24 hours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Immediate hiring of an investigator to interview witnesses and preserve evidence</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Coordination with other potential defendants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Hiring of legal counsel</a:t>
            </a:r>
          </a:p>
        </p:txBody>
      </p:sp>
      <p:sp>
        <p:nvSpPr>
          <p:cNvPr id="7" name="TextBox 6">
            <a:extLst>
              <a:ext uri="{FF2B5EF4-FFF2-40B4-BE49-F238E27FC236}">
                <a16:creationId xmlns:a16="http://schemas.microsoft.com/office/drawing/2014/main" id="{8D81811D-9455-CA45-96B9-0C80DE2C4149}"/>
              </a:ext>
            </a:extLst>
          </p:cNvPr>
          <p:cNvSpPr txBox="1"/>
          <p:nvPr/>
        </p:nvSpPr>
        <p:spPr>
          <a:xfrm>
            <a:off x="4436043" y="2921247"/>
            <a:ext cx="3383280" cy="2318583"/>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Indemnified costs related to the immediate crisis response included:</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Investigation services</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Psychological counselors </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Crisis management </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Legal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EDE5974E-4E6B-6E46-9138-0942A22B6D7F}"/>
              </a:ext>
            </a:extLst>
          </p:cNvPr>
          <p:cNvCxnSpPr>
            <a:cxnSpLocks/>
          </p:cNvCxnSpPr>
          <p:nvPr/>
        </p:nvCxnSpPr>
        <p:spPr>
          <a:xfrm>
            <a:off x="8048304" y="2629137"/>
            <a:ext cx="22415" cy="407750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FC03882-B032-DF47-ACC9-96F33D9F5B5A}"/>
              </a:ext>
            </a:extLst>
          </p:cNvPr>
          <p:cNvSpPr txBox="1"/>
          <p:nvPr/>
        </p:nvSpPr>
        <p:spPr>
          <a:xfrm>
            <a:off x="8417160" y="2921247"/>
            <a:ext cx="3383280" cy="3252172"/>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The benefits that flowed to the insured included:</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Likely reduction of attrition among employees</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Preservation of evidence for future litigation (witness statements, photos/video of crime scene and overall premises)</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More rapid reopening of the facility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7281617A-3311-564B-B489-7F03590D1FA3}"/>
              </a:ext>
            </a:extLst>
          </p:cNvPr>
          <p:cNvSpPr txBox="1"/>
          <p:nvPr/>
        </p:nvSpPr>
        <p:spPr>
          <a:xfrm>
            <a:off x="2401548" y="280665"/>
            <a:ext cx="738890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C00000"/>
                </a:solidFill>
                <a:effectLst/>
                <a:uLnTx/>
                <a:uFillTx/>
                <a:latin typeface="Times" pitchFamily="2" charset="0"/>
                <a:ea typeface="+mn-ea"/>
                <a:cs typeface="+mn-cs"/>
              </a:rPr>
              <a:t>Case Study #1: Event Venue</a:t>
            </a:r>
          </a:p>
        </p:txBody>
      </p:sp>
      <p:grpSp>
        <p:nvGrpSpPr>
          <p:cNvPr id="11" name="Group 10">
            <a:extLst>
              <a:ext uri="{FF2B5EF4-FFF2-40B4-BE49-F238E27FC236}">
                <a16:creationId xmlns:a16="http://schemas.microsoft.com/office/drawing/2014/main" id="{6F8EF344-900A-2E4C-805B-49B3559DBF76}"/>
              </a:ext>
            </a:extLst>
          </p:cNvPr>
          <p:cNvGrpSpPr>
            <a:grpSpLocks noChangeAspect="1"/>
          </p:cNvGrpSpPr>
          <p:nvPr/>
        </p:nvGrpSpPr>
        <p:grpSpPr>
          <a:xfrm>
            <a:off x="3953597" y="2607004"/>
            <a:ext cx="312958" cy="266438"/>
            <a:chOff x="3158905" y="-679302"/>
            <a:chExt cx="731520" cy="622782"/>
          </a:xfrm>
        </p:grpSpPr>
        <p:sp>
          <p:nvSpPr>
            <p:cNvPr id="20" name="Triangle 19">
              <a:extLst>
                <a:ext uri="{FF2B5EF4-FFF2-40B4-BE49-F238E27FC236}">
                  <a16:creationId xmlns:a16="http://schemas.microsoft.com/office/drawing/2014/main" id="{7F3507E0-B748-2B4F-B79A-AEC1D015AA28}"/>
                </a:ext>
              </a:extLst>
            </p:cNvPr>
            <p:cNvSpPr>
              <a:spLocks noChangeAspect="1"/>
            </p:cNvSpPr>
            <p:nvPr/>
          </p:nvSpPr>
          <p:spPr>
            <a:xfrm rot="10800000">
              <a:off x="3158905" y="-679301"/>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Triangle 20">
              <a:extLst>
                <a:ext uri="{FF2B5EF4-FFF2-40B4-BE49-F238E27FC236}">
                  <a16:creationId xmlns:a16="http://schemas.microsoft.com/office/drawing/2014/main" id="{34EE547F-7842-154F-9259-52B2EB014B4C}"/>
                </a:ext>
              </a:extLst>
            </p:cNvPr>
            <p:cNvSpPr>
              <a:spLocks noChangeAspect="1"/>
            </p:cNvSpPr>
            <p:nvPr/>
          </p:nvSpPr>
          <p:spPr>
            <a:xfrm rot="10800000">
              <a:off x="3236630" y="-67930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22" name="Group 21">
            <a:extLst>
              <a:ext uri="{FF2B5EF4-FFF2-40B4-BE49-F238E27FC236}">
                <a16:creationId xmlns:a16="http://schemas.microsoft.com/office/drawing/2014/main" id="{8887F728-A895-4147-B720-A406D29C1A6F}"/>
              </a:ext>
            </a:extLst>
          </p:cNvPr>
          <p:cNvGrpSpPr>
            <a:grpSpLocks noChangeAspect="1"/>
          </p:cNvGrpSpPr>
          <p:nvPr/>
        </p:nvGrpSpPr>
        <p:grpSpPr>
          <a:xfrm>
            <a:off x="7891825" y="2607004"/>
            <a:ext cx="312958" cy="266438"/>
            <a:chOff x="3158905" y="-679302"/>
            <a:chExt cx="731520" cy="622782"/>
          </a:xfrm>
        </p:grpSpPr>
        <p:sp>
          <p:nvSpPr>
            <p:cNvPr id="23" name="Triangle 22">
              <a:extLst>
                <a:ext uri="{FF2B5EF4-FFF2-40B4-BE49-F238E27FC236}">
                  <a16:creationId xmlns:a16="http://schemas.microsoft.com/office/drawing/2014/main" id="{3B471A7D-82A9-ED48-86BE-BAF4609C4061}"/>
                </a:ext>
              </a:extLst>
            </p:cNvPr>
            <p:cNvSpPr>
              <a:spLocks noChangeAspect="1"/>
            </p:cNvSpPr>
            <p:nvPr/>
          </p:nvSpPr>
          <p:spPr>
            <a:xfrm rot="10800000">
              <a:off x="3158905" y="-679301"/>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Triangle 23">
              <a:extLst>
                <a:ext uri="{FF2B5EF4-FFF2-40B4-BE49-F238E27FC236}">
                  <a16:creationId xmlns:a16="http://schemas.microsoft.com/office/drawing/2014/main" id="{ED962497-2F0D-984D-8C2E-725F51745AEA}"/>
                </a:ext>
              </a:extLst>
            </p:cNvPr>
            <p:cNvSpPr>
              <a:spLocks noChangeAspect="1"/>
            </p:cNvSpPr>
            <p:nvPr/>
          </p:nvSpPr>
          <p:spPr>
            <a:xfrm rot="10800000">
              <a:off x="3236630" y="-67930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6" name="Picture 25">
            <a:extLst>
              <a:ext uri="{FF2B5EF4-FFF2-40B4-BE49-F238E27FC236}">
                <a16:creationId xmlns:a16="http://schemas.microsoft.com/office/drawing/2014/main" id="{CBCAD105-2BFF-CC46-BECE-D0AF0133222B}"/>
              </a:ext>
            </a:extLst>
          </p:cNvPr>
          <p:cNvPicPr>
            <a:picLocks noChangeAspect="1"/>
          </p:cNvPicPr>
          <p:nvPr/>
        </p:nvPicPr>
        <p:blipFill>
          <a:blip r:embed="rId3"/>
          <a:stretch>
            <a:fillRect/>
          </a:stretch>
        </p:blipFill>
        <p:spPr>
          <a:xfrm>
            <a:off x="274331" y="5750085"/>
            <a:ext cx="172590" cy="879475"/>
          </a:xfrm>
          <a:prstGeom prst="rect">
            <a:avLst/>
          </a:prstGeom>
        </p:spPr>
      </p:pic>
    </p:spTree>
    <p:extLst>
      <p:ext uri="{BB962C8B-B14F-4D97-AF65-F5344CB8AC3E}">
        <p14:creationId xmlns:p14="http://schemas.microsoft.com/office/powerpoint/2010/main" val="227097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2CCEC6-80E2-AE48-9DFD-D14DD31C271C}"/>
              </a:ext>
            </a:extLst>
          </p:cNvPr>
          <p:cNvSpPr>
            <a:spLocks noGrp="1"/>
          </p:cNvSpPr>
          <p:nvPr>
            <p:ph type="sldNum" sz="quarter" idx="10"/>
          </p:nvPr>
        </p:nvSpPr>
        <p:spPr>
          <a:xfrm>
            <a:off x="10308459" y="6200127"/>
            <a:ext cx="455731" cy="4568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E78104-EA1D-3848-B42A-111A1E01B5C5}"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6" name="TextBox 5">
            <a:extLst>
              <a:ext uri="{FF2B5EF4-FFF2-40B4-BE49-F238E27FC236}">
                <a16:creationId xmlns:a16="http://schemas.microsoft.com/office/drawing/2014/main" id="{19019F30-E7D7-274B-87B0-2A81AEB19AB6}"/>
              </a:ext>
            </a:extLst>
          </p:cNvPr>
          <p:cNvSpPr txBox="1"/>
          <p:nvPr/>
        </p:nvSpPr>
        <p:spPr>
          <a:xfrm>
            <a:off x="446921" y="182744"/>
            <a:ext cx="10849152"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Takeaways from Case Study #1: Event Venue</a:t>
            </a:r>
          </a:p>
        </p:txBody>
      </p:sp>
      <p:sp>
        <p:nvSpPr>
          <p:cNvPr id="7" name="TextBox 6">
            <a:extLst>
              <a:ext uri="{FF2B5EF4-FFF2-40B4-BE49-F238E27FC236}">
                <a16:creationId xmlns:a16="http://schemas.microsoft.com/office/drawing/2014/main" id="{BF40437D-5959-0F44-9709-EE626FB25441}"/>
              </a:ext>
            </a:extLst>
          </p:cNvPr>
          <p:cNvSpPr txBox="1"/>
          <p:nvPr/>
        </p:nvSpPr>
        <p:spPr>
          <a:xfrm>
            <a:off x="515133" y="1932290"/>
            <a:ext cx="5152263" cy="4821833"/>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Shootings don’t take place at convenient times. Your insured needs to know how to trigger a response, regardless of when.</a:t>
            </a:r>
          </a:p>
          <a:p>
            <a:pPr marL="0" marR="0" lvl="0" indent="0" algn="l" defTabSz="914400" rtl="0" eaLnBrk="1" fontAlgn="auto" latinLnBrk="0" hangingPunct="1">
              <a:lnSpc>
                <a:spcPct val="100000"/>
              </a:lnSpc>
              <a:spcBef>
                <a:spcPts val="0"/>
              </a:spcBef>
              <a:spcAft>
                <a:spcPts val="400"/>
              </a:spcAft>
              <a:buClr>
                <a:srgbClr val="FF0000"/>
              </a:buClr>
              <a:buSzTx/>
              <a:buFontTx/>
              <a:buNone/>
              <a:tabLst/>
              <a:defRPr/>
            </a:pPr>
            <a:endParaRPr kumimoji="0" lang="en-US" sz="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Violent events in the workplace often result in a loss of employees and a loss of attraction of patrons. </a:t>
            </a:r>
          </a:p>
          <a:p>
            <a:pPr marL="0" marR="0" lvl="0" indent="0" algn="l" defTabSz="914400" rtl="0" eaLnBrk="1" fontAlgn="auto" latinLnBrk="0" hangingPunct="1">
              <a:lnSpc>
                <a:spcPct val="100000"/>
              </a:lnSpc>
              <a:spcBef>
                <a:spcPts val="0"/>
              </a:spcBef>
              <a:spcAft>
                <a:spcPts val="400"/>
              </a:spcAft>
              <a:buClr>
                <a:srgbClr val="FF0000"/>
              </a:buClr>
              <a:buSzTx/>
              <a:buFontTx/>
              <a:buNone/>
              <a:tabLst/>
              <a:defRPr/>
            </a:pPr>
            <a:endParaRPr kumimoji="0" lang="en-US" sz="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Immediate response and triage dramatically improve the outcome.</a:t>
            </a:r>
          </a:p>
          <a:p>
            <a:pPr marL="0" marR="0" lvl="0" indent="0" algn="l" defTabSz="914400" rtl="0" eaLnBrk="1" fontAlgn="auto" latinLnBrk="0" hangingPunct="1">
              <a:lnSpc>
                <a:spcPct val="100000"/>
              </a:lnSpc>
              <a:spcBef>
                <a:spcPts val="0"/>
              </a:spcBef>
              <a:spcAft>
                <a:spcPts val="400"/>
              </a:spcAft>
              <a:buClr>
                <a:srgbClr val="FF0000"/>
              </a:buClr>
              <a:buSzTx/>
              <a:buFontTx/>
              <a:buNone/>
              <a:tabLst/>
              <a:defRPr/>
            </a:pPr>
            <a:endParaRPr kumimoji="0" lang="en-US" sz="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Resources to help people, if brought forward quickly, will mitigate harm to people, brand and reputation.</a:t>
            </a:r>
          </a:p>
          <a:p>
            <a:pPr marL="342900" marR="0" lvl="0" indent="-342900" algn="l" defTabSz="914400" rtl="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5CDB0C2-EFA8-F340-9F11-EE90373A38E7}"/>
              </a:ext>
            </a:extLst>
          </p:cNvPr>
          <p:cNvSpPr txBox="1"/>
          <p:nvPr/>
        </p:nvSpPr>
        <p:spPr>
          <a:xfrm>
            <a:off x="6621617" y="1932290"/>
            <a:ext cx="5296051" cy="4421723"/>
          </a:xfrm>
          <a:prstGeom prst="rect">
            <a:avLst/>
          </a:prstGeom>
          <a:noFill/>
        </p:spPr>
        <p:txBody>
          <a:bodyPr wrap="square" lIns="91440" tIns="45720" rIns="91440" bIns="45720" rtlCol="0" anchor="t">
            <a:spAutoFit/>
          </a:bodyPr>
          <a:lstStyle/>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The immediate investigation and preservation of evidence was critical to the insured’s future defense.</a:t>
            </a: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endPar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GL or Workers Compensation policies respond to a claim - far too late in the process.</a:t>
            </a:r>
          </a:p>
          <a:p>
            <a:pPr marL="0" marR="0" lvl="0" indent="0" algn="l" defTabSz="914400" rtl="0" eaLnBrk="1" fontAlgn="auto" latinLnBrk="0" hangingPunct="1">
              <a:lnSpc>
                <a:spcPct val="100000"/>
              </a:lnSpc>
              <a:spcBef>
                <a:spcPts val="0"/>
              </a:spcBef>
              <a:spcAft>
                <a:spcPts val="400"/>
              </a:spcAft>
              <a:buClr>
                <a:srgbClr val="FF0000"/>
              </a:buClr>
              <a:buSzTx/>
              <a:buFontTx/>
              <a:buNone/>
              <a:tabLst/>
              <a:defRPr/>
            </a:pPr>
            <a:endParaRPr kumimoji="0" lang="en-US" sz="800" b="0" i="0" u="none" strike="noStrike" kern="1200" cap="none" spc="0" normalizeH="0" baseline="0" noProof="0" dirty="0">
              <a:ln>
                <a:noFill/>
              </a:ln>
              <a:solidFill>
                <a:prstClr val="white"/>
              </a:solidFill>
              <a:effectLst/>
              <a:uLnTx/>
              <a:uFillTx/>
              <a:latin typeface="Helvetica" pitchFamily="2" charset="0"/>
              <a:ea typeface="+mn-ea"/>
              <a:cs typeface="Helvetica" pitchFamily="2" charset="0"/>
            </a:endParaRP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GL and workers compensation carriers responded a month later - too late to conduct a meaningful investigation. Witnesses were no longer available; police departments do not share investigative findings. </a:t>
            </a:r>
          </a:p>
        </p:txBody>
      </p:sp>
      <p:cxnSp>
        <p:nvCxnSpPr>
          <p:cNvPr id="28" name="Straight Connector 27">
            <a:extLst>
              <a:ext uri="{FF2B5EF4-FFF2-40B4-BE49-F238E27FC236}">
                <a16:creationId xmlns:a16="http://schemas.microsoft.com/office/drawing/2014/main" id="{A78F20C0-438E-DF4B-AC89-050F59491461}"/>
              </a:ext>
            </a:extLst>
          </p:cNvPr>
          <p:cNvCxnSpPr/>
          <p:nvPr/>
        </p:nvCxnSpPr>
        <p:spPr>
          <a:xfrm>
            <a:off x="0" y="1444627"/>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29" name="Picture 28">
            <a:extLst>
              <a:ext uri="{FF2B5EF4-FFF2-40B4-BE49-F238E27FC236}">
                <a16:creationId xmlns:a16="http://schemas.microsoft.com/office/drawing/2014/main" id="{8AF88FCC-EFA4-DF44-A9D1-08421458C5DC}"/>
              </a:ext>
            </a:extLst>
          </p:cNvPr>
          <p:cNvPicPr>
            <a:picLocks noChangeAspect="1"/>
          </p:cNvPicPr>
          <p:nvPr/>
        </p:nvPicPr>
        <p:blipFill>
          <a:blip r:embed="rId3"/>
          <a:stretch>
            <a:fillRect/>
          </a:stretch>
        </p:blipFill>
        <p:spPr>
          <a:xfrm>
            <a:off x="274331" y="5750085"/>
            <a:ext cx="172590" cy="879475"/>
          </a:xfrm>
          <a:prstGeom prst="rect">
            <a:avLst/>
          </a:prstGeom>
        </p:spPr>
      </p:pic>
      <p:grpSp>
        <p:nvGrpSpPr>
          <p:cNvPr id="12" name="Group 11">
            <a:extLst>
              <a:ext uri="{FF2B5EF4-FFF2-40B4-BE49-F238E27FC236}">
                <a16:creationId xmlns:a16="http://schemas.microsoft.com/office/drawing/2014/main" id="{B53891F7-B5EC-2846-AA4E-4EEDF27C8A62}"/>
              </a:ext>
            </a:extLst>
          </p:cNvPr>
          <p:cNvGrpSpPr/>
          <p:nvPr/>
        </p:nvGrpSpPr>
        <p:grpSpPr>
          <a:xfrm>
            <a:off x="5730821" y="1454899"/>
            <a:ext cx="730358" cy="621793"/>
            <a:chOff x="5730821" y="1312019"/>
            <a:chExt cx="730358" cy="621793"/>
          </a:xfrm>
        </p:grpSpPr>
        <p:sp>
          <p:nvSpPr>
            <p:cNvPr id="13" name="Triangle 12">
              <a:extLst>
                <a:ext uri="{FF2B5EF4-FFF2-40B4-BE49-F238E27FC236}">
                  <a16:creationId xmlns:a16="http://schemas.microsoft.com/office/drawing/2014/main" id="{732D3D1A-B5D0-9348-8897-E3E04A9D06B6}"/>
                </a:ext>
              </a:extLst>
            </p:cNvPr>
            <p:cNvSpPr>
              <a:spLocks noChangeAspect="1"/>
            </p:cNvSpPr>
            <p:nvPr/>
          </p:nvSpPr>
          <p:spPr>
            <a:xfrm rot="10800000">
              <a:off x="5730821" y="1312020"/>
              <a:ext cx="730358" cy="621792"/>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4" name="Triangle 13">
              <a:extLst>
                <a:ext uri="{FF2B5EF4-FFF2-40B4-BE49-F238E27FC236}">
                  <a16:creationId xmlns:a16="http://schemas.microsoft.com/office/drawing/2014/main" id="{3D4563FA-6123-D442-B7D1-E23AAE76CC92}"/>
                </a:ext>
              </a:extLst>
            </p:cNvPr>
            <p:cNvSpPr>
              <a:spLocks noChangeAspect="1"/>
            </p:cNvSpPr>
            <p:nvPr/>
          </p:nvSpPr>
          <p:spPr>
            <a:xfrm rot="10800000">
              <a:off x="5807964" y="1312019"/>
              <a:ext cx="576072" cy="466344"/>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355106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CB0D08-8323-4C46-9927-79373C1A4478}"/>
              </a:ext>
            </a:extLst>
          </p:cNvPr>
          <p:cNvSpPr>
            <a:spLocks noGrp="1"/>
          </p:cNvSpPr>
          <p:nvPr>
            <p:ph type="sldNum" sz="quarter" idx="10"/>
          </p:nvPr>
        </p:nvSpPr>
        <p:spPr>
          <a:xfrm>
            <a:off x="11344709" y="6287310"/>
            <a:ext cx="455731" cy="4568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E78104-EA1D-3848-B42A-111A1E01B5C5}"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4" name="TextBox 3">
            <a:extLst>
              <a:ext uri="{FF2B5EF4-FFF2-40B4-BE49-F238E27FC236}">
                <a16:creationId xmlns:a16="http://schemas.microsoft.com/office/drawing/2014/main" id="{6D5604CC-A16D-C64C-B70B-AFEBB0256C8A}"/>
              </a:ext>
            </a:extLst>
          </p:cNvPr>
          <p:cNvSpPr txBox="1"/>
          <p:nvPr/>
        </p:nvSpPr>
        <p:spPr>
          <a:xfrm>
            <a:off x="562374" y="1149304"/>
            <a:ext cx="11067253" cy="1323439"/>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Helvetica"/>
                <a:ea typeface="+mn-ea"/>
                <a:cs typeface="Times New Roman"/>
              </a:rPr>
              <a:t>Event: </a:t>
            </a:r>
            <a:r>
              <a:rPr kumimoji="0" lang="en-US" sz="2000" b="0" i="0" u="none" strike="noStrike" kern="1200" cap="none" spc="0" normalizeH="0" baseline="0" noProof="0" dirty="0">
                <a:ln>
                  <a:noFill/>
                </a:ln>
                <a:solidFill>
                  <a:prstClr val="black"/>
                </a:solidFill>
                <a:effectLst/>
                <a:uLnTx/>
                <a:uFillTx/>
                <a:latin typeface="Helvetica"/>
                <a:ea typeface="+mn-ea"/>
                <a:cs typeface="Times New Roman"/>
              </a:rPr>
              <a:t>An altercation and shooting took place in the parking lot of a high school during an evening sports event. The public reacted to an ‘active shooter’ resulting in additional injuries to spectators during evacuation. There was also property damage to a vehicle in the vicinity of the shooting.</a:t>
            </a:r>
          </a:p>
        </p:txBody>
      </p:sp>
      <p:cxnSp>
        <p:nvCxnSpPr>
          <p:cNvPr id="8" name="Straight Connector 7">
            <a:extLst>
              <a:ext uri="{FF2B5EF4-FFF2-40B4-BE49-F238E27FC236}">
                <a16:creationId xmlns:a16="http://schemas.microsoft.com/office/drawing/2014/main" id="{DA9074C6-0A85-8449-9AB4-57A0C08A6F85}"/>
              </a:ext>
            </a:extLst>
          </p:cNvPr>
          <p:cNvCxnSpPr>
            <a:cxnSpLocks/>
          </p:cNvCxnSpPr>
          <p:nvPr/>
        </p:nvCxnSpPr>
        <p:spPr>
          <a:xfrm>
            <a:off x="4110076" y="2638969"/>
            <a:ext cx="22415" cy="407750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B088A08-BB0E-4846-B06F-263D7D686142}"/>
              </a:ext>
            </a:extLst>
          </p:cNvPr>
          <p:cNvCxnSpPr/>
          <p:nvPr/>
        </p:nvCxnSpPr>
        <p:spPr>
          <a:xfrm>
            <a:off x="6805" y="2649233"/>
            <a:ext cx="12192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15CA151-929A-AD4D-9FA0-41B302545740}"/>
              </a:ext>
            </a:extLst>
          </p:cNvPr>
          <p:cNvSpPr txBox="1"/>
          <p:nvPr/>
        </p:nvSpPr>
        <p:spPr>
          <a:xfrm>
            <a:off x="454926" y="2949823"/>
            <a:ext cx="3383280" cy="3057247"/>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The following crisis response services were provided to the insured: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Immediate investigation</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Retention of legal counsel</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Psychological first aid for school employees and students within the first 24 hours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Crisis communications support for all stakeholders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endParaRPr>
          </a:p>
        </p:txBody>
      </p:sp>
      <p:sp>
        <p:nvSpPr>
          <p:cNvPr id="7" name="TextBox 6">
            <a:extLst>
              <a:ext uri="{FF2B5EF4-FFF2-40B4-BE49-F238E27FC236}">
                <a16:creationId xmlns:a16="http://schemas.microsoft.com/office/drawing/2014/main" id="{8D81811D-9455-CA45-96B9-0C80DE2C4149}"/>
              </a:ext>
            </a:extLst>
          </p:cNvPr>
          <p:cNvSpPr txBox="1"/>
          <p:nvPr/>
        </p:nvSpPr>
        <p:spPr>
          <a:xfrm>
            <a:off x="4436043" y="2949823"/>
            <a:ext cx="3383280" cy="2318583"/>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Insurer indemnified costs related to the immediate crisis response which included:</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Investigation services</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Psychological counselors </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Crisis management</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Legal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endParaRPr>
          </a:p>
        </p:txBody>
      </p:sp>
      <p:cxnSp>
        <p:nvCxnSpPr>
          <p:cNvPr id="12" name="Straight Connector 11">
            <a:extLst>
              <a:ext uri="{FF2B5EF4-FFF2-40B4-BE49-F238E27FC236}">
                <a16:creationId xmlns:a16="http://schemas.microsoft.com/office/drawing/2014/main" id="{EDE5974E-4E6B-6E46-9138-0942A22B6D7F}"/>
              </a:ext>
            </a:extLst>
          </p:cNvPr>
          <p:cNvCxnSpPr>
            <a:cxnSpLocks/>
          </p:cNvCxnSpPr>
          <p:nvPr/>
        </p:nvCxnSpPr>
        <p:spPr>
          <a:xfrm>
            <a:off x="8048304" y="2638969"/>
            <a:ext cx="22415" cy="407750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FC03882-B032-DF47-ACC9-96F33D9F5B5A}"/>
              </a:ext>
            </a:extLst>
          </p:cNvPr>
          <p:cNvSpPr txBox="1"/>
          <p:nvPr/>
        </p:nvSpPr>
        <p:spPr>
          <a:xfrm>
            <a:off x="8417160" y="2949823"/>
            <a:ext cx="3383280" cy="27597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The benefits that flowed to the insured included: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Mitigation of community concern </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Empowerment of students, faculty, and staff, who also felt  they were heard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Preservation of evidence for future litigation</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Assistance of victims with their injuries and property damage</a:t>
            </a:r>
          </a:p>
        </p:txBody>
      </p:sp>
      <p:sp>
        <p:nvSpPr>
          <p:cNvPr id="16" name="TextBox 15">
            <a:extLst>
              <a:ext uri="{FF2B5EF4-FFF2-40B4-BE49-F238E27FC236}">
                <a16:creationId xmlns:a16="http://schemas.microsoft.com/office/drawing/2014/main" id="{7281617A-3311-564B-B489-7F03590D1FA3}"/>
              </a:ext>
            </a:extLst>
          </p:cNvPr>
          <p:cNvSpPr txBox="1"/>
          <p:nvPr/>
        </p:nvSpPr>
        <p:spPr>
          <a:xfrm>
            <a:off x="2401548" y="352105"/>
            <a:ext cx="738890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C00000"/>
                </a:solidFill>
                <a:effectLst/>
                <a:uLnTx/>
                <a:uFillTx/>
                <a:latin typeface="Times" pitchFamily="2" charset="0"/>
                <a:ea typeface="+mn-ea"/>
                <a:cs typeface="+mn-cs"/>
              </a:rPr>
              <a:t>Case Study #2: School</a:t>
            </a:r>
          </a:p>
        </p:txBody>
      </p:sp>
      <p:grpSp>
        <p:nvGrpSpPr>
          <p:cNvPr id="11" name="Group 10">
            <a:extLst>
              <a:ext uri="{FF2B5EF4-FFF2-40B4-BE49-F238E27FC236}">
                <a16:creationId xmlns:a16="http://schemas.microsoft.com/office/drawing/2014/main" id="{6F8EF344-900A-2E4C-805B-49B3559DBF76}"/>
              </a:ext>
            </a:extLst>
          </p:cNvPr>
          <p:cNvGrpSpPr>
            <a:grpSpLocks noChangeAspect="1"/>
          </p:cNvGrpSpPr>
          <p:nvPr/>
        </p:nvGrpSpPr>
        <p:grpSpPr>
          <a:xfrm>
            <a:off x="3953597" y="2664151"/>
            <a:ext cx="312958" cy="266438"/>
            <a:chOff x="3158905" y="-679302"/>
            <a:chExt cx="731520" cy="622782"/>
          </a:xfrm>
        </p:grpSpPr>
        <p:sp>
          <p:nvSpPr>
            <p:cNvPr id="20" name="Triangle 19">
              <a:extLst>
                <a:ext uri="{FF2B5EF4-FFF2-40B4-BE49-F238E27FC236}">
                  <a16:creationId xmlns:a16="http://schemas.microsoft.com/office/drawing/2014/main" id="{7F3507E0-B748-2B4F-B79A-AEC1D015AA28}"/>
                </a:ext>
              </a:extLst>
            </p:cNvPr>
            <p:cNvSpPr>
              <a:spLocks noChangeAspect="1"/>
            </p:cNvSpPr>
            <p:nvPr/>
          </p:nvSpPr>
          <p:spPr>
            <a:xfrm rot="10800000">
              <a:off x="3158905" y="-679301"/>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Triangle 20">
              <a:extLst>
                <a:ext uri="{FF2B5EF4-FFF2-40B4-BE49-F238E27FC236}">
                  <a16:creationId xmlns:a16="http://schemas.microsoft.com/office/drawing/2014/main" id="{34EE547F-7842-154F-9259-52B2EB014B4C}"/>
                </a:ext>
              </a:extLst>
            </p:cNvPr>
            <p:cNvSpPr>
              <a:spLocks noChangeAspect="1"/>
            </p:cNvSpPr>
            <p:nvPr/>
          </p:nvSpPr>
          <p:spPr>
            <a:xfrm rot="10800000">
              <a:off x="3236630" y="-67930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22" name="Group 21">
            <a:extLst>
              <a:ext uri="{FF2B5EF4-FFF2-40B4-BE49-F238E27FC236}">
                <a16:creationId xmlns:a16="http://schemas.microsoft.com/office/drawing/2014/main" id="{8887F728-A895-4147-B720-A406D29C1A6F}"/>
              </a:ext>
            </a:extLst>
          </p:cNvPr>
          <p:cNvGrpSpPr>
            <a:grpSpLocks noChangeAspect="1"/>
          </p:cNvGrpSpPr>
          <p:nvPr/>
        </p:nvGrpSpPr>
        <p:grpSpPr>
          <a:xfrm>
            <a:off x="7891825" y="2664151"/>
            <a:ext cx="312958" cy="266438"/>
            <a:chOff x="3158905" y="-679302"/>
            <a:chExt cx="731520" cy="622782"/>
          </a:xfrm>
        </p:grpSpPr>
        <p:sp>
          <p:nvSpPr>
            <p:cNvPr id="23" name="Triangle 22">
              <a:extLst>
                <a:ext uri="{FF2B5EF4-FFF2-40B4-BE49-F238E27FC236}">
                  <a16:creationId xmlns:a16="http://schemas.microsoft.com/office/drawing/2014/main" id="{3B471A7D-82A9-ED48-86BE-BAF4609C4061}"/>
                </a:ext>
              </a:extLst>
            </p:cNvPr>
            <p:cNvSpPr>
              <a:spLocks noChangeAspect="1"/>
            </p:cNvSpPr>
            <p:nvPr/>
          </p:nvSpPr>
          <p:spPr>
            <a:xfrm rot="10800000">
              <a:off x="3158905" y="-679301"/>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Triangle 23">
              <a:extLst>
                <a:ext uri="{FF2B5EF4-FFF2-40B4-BE49-F238E27FC236}">
                  <a16:creationId xmlns:a16="http://schemas.microsoft.com/office/drawing/2014/main" id="{ED962497-2F0D-984D-8C2E-725F51745AEA}"/>
                </a:ext>
              </a:extLst>
            </p:cNvPr>
            <p:cNvSpPr>
              <a:spLocks noChangeAspect="1"/>
            </p:cNvSpPr>
            <p:nvPr/>
          </p:nvSpPr>
          <p:spPr>
            <a:xfrm rot="10800000">
              <a:off x="3236630" y="-67930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6" name="Picture 25">
            <a:extLst>
              <a:ext uri="{FF2B5EF4-FFF2-40B4-BE49-F238E27FC236}">
                <a16:creationId xmlns:a16="http://schemas.microsoft.com/office/drawing/2014/main" id="{CBCAD105-2BFF-CC46-BECE-D0AF0133222B}"/>
              </a:ext>
            </a:extLst>
          </p:cNvPr>
          <p:cNvPicPr>
            <a:picLocks noChangeAspect="1"/>
          </p:cNvPicPr>
          <p:nvPr/>
        </p:nvPicPr>
        <p:blipFill>
          <a:blip r:embed="rId3"/>
          <a:stretch>
            <a:fillRect/>
          </a:stretch>
        </p:blipFill>
        <p:spPr>
          <a:xfrm>
            <a:off x="274331" y="5750085"/>
            <a:ext cx="172590" cy="879475"/>
          </a:xfrm>
          <a:prstGeom prst="rect">
            <a:avLst/>
          </a:prstGeom>
        </p:spPr>
      </p:pic>
    </p:spTree>
    <p:extLst>
      <p:ext uri="{BB962C8B-B14F-4D97-AF65-F5344CB8AC3E}">
        <p14:creationId xmlns:p14="http://schemas.microsoft.com/office/powerpoint/2010/main" val="7261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2CCEC6-80E2-AE48-9DFD-D14DD31C271C}"/>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E78104-EA1D-3848-B42A-111A1E01B5C5}"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6" name="TextBox 5">
            <a:extLst>
              <a:ext uri="{FF2B5EF4-FFF2-40B4-BE49-F238E27FC236}">
                <a16:creationId xmlns:a16="http://schemas.microsoft.com/office/drawing/2014/main" id="{19019F30-E7D7-274B-87B0-2A81AEB19AB6}"/>
              </a:ext>
            </a:extLst>
          </p:cNvPr>
          <p:cNvSpPr txBox="1"/>
          <p:nvPr/>
        </p:nvSpPr>
        <p:spPr>
          <a:xfrm>
            <a:off x="1440328" y="396748"/>
            <a:ext cx="931134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Takeaways from Case Study #2: School</a:t>
            </a:r>
          </a:p>
        </p:txBody>
      </p:sp>
      <p:sp>
        <p:nvSpPr>
          <p:cNvPr id="7" name="TextBox 6">
            <a:extLst>
              <a:ext uri="{FF2B5EF4-FFF2-40B4-BE49-F238E27FC236}">
                <a16:creationId xmlns:a16="http://schemas.microsoft.com/office/drawing/2014/main" id="{BF40437D-5959-0F44-9709-EE626FB25441}"/>
              </a:ext>
            </a:extLst>
          </p:cNvPr>
          <p:cNvSpPr txBox="1"/>
          <p:nvPr/>
        </p:nvSpPr>
        <p:spPr>
          <a:xfrm>
            <a:off x="755054" y="2620716"/>
            <a:ext cx="10681893" cy="1938992"/>
          </a:xfrm>
          <a:prstGeom prst="rect">
            <a:avLst/>
          </a:prstGeom>
          <a:noFill/>
        </p:spPr>
        <p:txBody>
          <a:bodyPr wrap="square" lIns="91440" tIns="45720" rIns="91440" bIns="45720" rtlCol="0" anchor="t">
            <a:spAutoFit/>
          </a:bodyPr>
          <a:lstStyle/>
          <a:p>
            <a:pPr marL="285750" marR="0" lvl="0" indent="-285750" algn="l" defTabSz="914400" rtl="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a:ea typeface="+mn-ea"/>
                <a:cs typeface="Helvetica"/>
              </a:rPr>
              <a:t>Often with violence, especially gang violence, there is a general community feeling of helplessness.  </a:t>
            </a:r>
            <a:endPar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0" marR="0" lvl="0" indent="0" algn="l" defTabSz="914400" rtl="0" eaLnBrk="1" fontAlgn="auto" latinLnBrk="0" hangingPunct="1">
              <a:lnSpc>
                <a:spcPct val="100000"/>
              </a:lnSpc>
              <a:spcBef>
                <a:spcPts val="0"/>
              </a:spcBef>
              <a:spcAft>
                <a:spcPts val="0"/>
              </a:spcAft>
              <a:buClr>
                <a:srgbClr val="FF0000"/>
              </a:buClr>
              <a:buSzTx/>
              <a:buFontTx/>
              <a:buNone/>
              <a:tabLst/>
              <a:defRPr/>
            </a:pPr>
            <a:endPar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285750" marR="0" lvl="0" indent="-285750" algn="l" defTabSz="914400" rtl="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a:ea typeface="+mn-ea"/>
                <a:cs typeface="Helvetica"/>
              </a:rPr>
              <a:t>Showing the community, faculty, staff, students and families that the school was prepared resulted in very positive brand and reputation impacts for the school administrators and board. This likely resulted in reduction of attrition among employees.</a:t>
            </a:r>
          </a:p>
        </p:txBody>
      </p:sp>
      <p:pic>
        <p:nvPicPr>
          <p:cNvPr id="29" name="Picture 28">
            <a:extLst>
              <a:ext uri="{FF2B5EF4-FFF2-40B4-BE49-F238E27FC236}">
                <a16:creationId xmlns:a16="http://schemas.microsoft.com/office/drawing/2014/main" id="{8AF88FCC-EFA4-DF44-A9D1-08421458C5DC}"/>
              </a:ext>
            </a:extLst>
          </p:cNvPr>
          <p:cNvPicPr>
            <a:picLocks noChangeAspect="1"/>
          </p:cNvPicPr>
          <p:nvPr/>
        </p:nvPicPr>
        <p:blipFill>
          <a:blip r:embed="rId3"/>
          <a:stretch>
            <a:fillRect/>
          </a:stretch>
        </p:blipFill>
        <p:spPr>
          <a:xfrm>
            <a:off x="274331" y="5750085"/>
            <a:ext cx="172590" cy="879475"/>
          </a:xfrm>
          <a:prstGeom prst="rect">
            <a:avLst/>
          </a:prstGeom>
        </p:spPr>
      </p:pic>
      <p:cxnSp>
        <p:nvCxnSpPr>
          <p:cNvPr id="14" name="Straight Connector 13">
            <a:extLst>
              <a:ext uri="{FF2B5EF4-FFF2-40B4-BE49-F238E27FC236}">
                <a16:creationId xmlns:a16="http://schemas.microsoft.com/office/drawing/2014/main" id="{3A3C2937-0C98-9742-AA4E-F230E24B8846}"/>
              </a:ext>
            </a:extLst>
          </p:cNvPr>
          <p:cNvCxnSpPr/>
          <p:nvPr/>
        </p:nvCxnSpPr>
        <p:spPr>
          <a:xfrm>
            <a:off x="0" y="1438201"/>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140A59AA-D94D-4C42-86C4-A16766C9732C}"/>
              </a:ext>
            </a:extLst>
          </p:cNvPr>
          <p:cNvGrpSpPr/>
          <p:nvPr/>
        </p:nvGrpSpPr>
        <p:grpSpPr>
          <a:xfrm>
            <a:off x="5730821" y="1454899"/>
            <a:ext cx="730358" cy="621793"/>
            <a:chOff x="5730821" y="1312019"/>
            <a:chExt cx="730358" cy="621793"/>
          </a:xfrm>
        </p:grpSpPr>
        <p:sp>
          <p:nvSpPr>
            <p:cNvPr id="13" name="Triangle 12">
              <a:extLst>
                <a:ext uri="{FF2B5EF4-FFF2-40B4-BE49-F238E27FC236}">
                  <a16:creationId xmlns:a16="http://schemas.microsoft.com/office/drawing/2014/main" id="{9ACAF436-4FB7-6741-936B-A12547CD74BE}"/>
                </a:ext>
              </a:extLst>
            </p:cNvPr>
            <p:cNvSpPr>
              <a:spLocks noChangeAspect="1"/>
            </p:cNvSpPr>
            <p:nvPr/>
          </p:nvSpPr>
          <p:spPr>
            <a:xfrm rot="10800000">
              <a:off x="5730821" y="1312020"/>
              <a:ext cx="730358" cy="621792"/>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5" name="Triangle 14">
              <a:extLst>
                <a:ext uri="{FF2B5EF4-FFF2-40B4-BE49-F238E27FC236}">
                  <a16:creationId xmlns:a16="http://schemas.microsoft.com/office/drawing/2014/main" id="{362A4E7E-1BF4-1046-9CEE-6F83BD19C7F1}"/>
                </a:ext>
              </a:extLst>
            </p:cNvPr>
            <p:cNvSpPr>
              <a:spLocks noChangeAspect="1"/>
            </p:cNvSpPr>
            <p:nvPr/>
          </p:nvSpPr>
          <p:spPr>
            <a:xfrm rot="10800000">
              <a:off x="5807964" y="1312019"/>
              <a:ext cx="576072" cy="466344"/>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505752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CB0D08-8323-4C46-9927-79373C1A4478}"/>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E78104-EA1D-3848-B42A-111A1E01B5C5}"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4" name="TextBox 3">
            <a:extLst>
              <a:ext uri="{FF2B5EF4-FFF2-40B4-BE49-F238E27FC236}">
                <a16:creationId xmlns:a16="http://schemas.microsoft.com/office/drawing/2014/main" id="{6D5604CC-A16D-C64C-B70B-AFEBB0256C8A}"/>
              </a:ext>
            </a:extLst>
          </p:cNvPr>
          <p:cNvSpPr txBox="1"/>
          <p:nvPr/>
        </p:nvSpPr>
        <p:spPr>
          <a:xfrm>
            <a:off x="633422" y="1262522"/>
            <a:ext cx="10925156"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Helvetica" pitchFamily="2" charset="0"/>
                <a:ea typeface="+mn-ea"/>
                <a:cs typeface="Times New Roman" panose="02020603050405020304" pitchFamily="18" charset="0"/>
              </a:rPr>
              <a:t>Event: </a:t>
            </a:r>
            <a:r>
              <a:rPr kumimoji="0" lang="en-US" sz="2000" b="0" i="0" u="none" strike="noStrike" kern="1200" cap="none" spc="0" normalizeH="0" baseline="0" noProof="0" dirty="0">
                <a:ln>
                  <a:noFill/>
                </a:ln>
                <a:solidFill>
                  <a:prstClr val="black"/>
                </a:solidFill>
                <a:effectLst/>
                <a:uLnTx/>
                <a:uFillTx/>
                <a:latin typeface="Helvetica" pitchFamily="2" charset="0"/>
                <a:ea typeface="+mn-ea"/>
                <a:cs typeface="Times New Roman" panose="02020603050405020304" pitchFamily="18" charset="0"/>
              </a:rPr>
              <a:t>There was a </a:t>
            </a:r>
            <a:r>
              <a:rPr kumimoji="0" lang="en-US" sz="2000" b="0" i="0" u="none" strike="noStrike" kern="1200" cap="none" spc="0" normalizeH="0" baseline="0" noProof="0" dirty="0">
                <a:ln>
                  <a:noFill/>
                </a:ln>
                <a:solidFill>
                  <a:prstClr val="black"/>
                </a:solidFill>
                <a:effectLst/>
                <a:uLnTx/>
                <a:uFillTx/>
                <a:latin typeface="Helvetica" pitchFamily="2" charset="0"/>
                <a:ea typeface="+mn-ea"/>
                <a:cs typeface="+mn-cs"/>
              </a:rPr>
              <a:t>fatal shooting of an employee in an annexed parking garage next to her workplace. The victim was targeted by the assailant and had previous threatening interactions with the assailant in the workplace</a:t>
            </a:r>
            <a:r>
              <a:rPr kumimoji="0" lang="en-US" sz="2000" b="0" i="0" u="none" strike="noStrike" kern="1200" cap="none" spc="0" normalizeH="0" baseline="0" noProof="0" dirty="0">
                <a:ln>
                  <a:noFill/>
                </a:ln>
                <a:solidFill>
                  <a:prstClr val="black"/>
                </a:solidFill>
                <a:effectLst/>
                <a:uLnTx/>
                <a:uFillTx/>
                <a:latin typeface="Helvetica" pitchFamily="2" charset="0"/>
                <a:ea typeface="+mn-ea"/>
                <a:cs typeface="Times New Roman" panose="02020603050405020304" pitchFamily="18" charset="0"/>
              </a:rPr>
              <a:t>.</a:t>
            </a:r>
          </a:p>
        </p:txBody>
      </p:sp>
      <p:cxnSp>
        <p:nvCxnSpPr>
          <p:cNvPr id="8" name="Straight Connector 7">
            <a:extLst>
              <a:ext uri="{FF2B5EF4-FFF2-40B4-BE49-F238E27FC236}">
                <a16:creationId xmlns:a16="http://schemas.microsoft.com/office/drawing/2014/main" id="{DA9074C6-0A85-8449-9AB4-57A0C08A6F85}"/>
              </a:ext>
            </a:extLst>
          </p:cNvPr>
          <p:cNvCxnSpPr>
            <a:cxnSpLocks/>
          </p:cNvCxnSpPr>
          <p:nvPr/>
        </p:nvCxnSpPr>
        <p:spPr>
          <a:xfrm>
            <a:off x="4110076" y="2629137"/>
            <a:ext cx="22415" cy="407750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B088A08-BB0E-4846-B06F-263D7D686142}"/>
              </a:ext>
            </a:extLst>
          </p:cNvPr>
          <p:cNvCxnSpPr/>
          <p:nvPr/>
        </p:nvCxnSpPr>
        <p:spPr>
          <a:xfrm>
            <a:off x="6805" y="2606371"/>
            <a:ext cx="12192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15CA151-929A-AD4D-9FA0-41B302545740}"/>
              </a:ext>
            </a:extLst>
          </p:cNvPr>
          <p:cNvSpPr txBox="1"/>
          <p:nvPr/>
        </p:nvSpPr>
        <p:spPr>
          <a:xfrm>
            <a:off x="454926" y="2978399"/>
            <a:ext cx="3383280" cy="3057247"/>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The following crisis response services were provided to the insured: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Immediate investigation</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Retention of legal counsel</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Psychological first aid for employees within the first 24 hours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Crisis communications support for all stakeholders.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endParaRPr>
          </a:p>
        </p:txBody>
      </p:sp>
      <p:sp>
        <p:nvSpPr>
          <p:cNvPr id="7" name="TextBox 6">
            <a:extLst>
              <a:ext uri="{FF2B5EF4-FFF2-40B4-BE49-F238E27FC236}">
                <a16:creationId xmlns:a16="http://schemas.microsoft.com/office/drawing/2014/main" id="{8D81811D-9455-CA45-96B9-0C80DE2C4149}"/>
              </a:ext>
            </a:extLst>
          </p:cNvPr>
          <p:cNvSpPr txBox="1"/>
          <p:nvPr/>
        </p:nvSpPr>
        <p:spPr>
          <a:xfrm>
            <a:off x="4436043" y="2978399"/>
            <a:ext cx="3383280" cy="291361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Insurer indemnified costs related to</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the immediate crisis response and memorialization. Crisis response services included:</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Investigation services</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Psychological counseling </a:t>
            </a: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Helvetica"/>
            </a:endParaRP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Crisis management</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Crisis communications</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Legal services</a:t>
            </a:r>
          </a:p>
          <a:p>
            <a:pPr marL="0" marR="0" lvl="0" indent="0" algn="l" defTabSz="914400" rtl="0" eaLnBrk="1" fontAlgn="auto" latinLnBrk="0" hangingPunct="1">
              <a:lnSpc>
                <a:spcPct val="100000"/>
              </a:lnSpc>
              <a:spcBef>
                <a:spcPts val="0"/>
              </a:spcBef>
              <a:spcAft>
                <a:spcPts val="4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Helvetica"/>
              <a:ea typeface="+mn-ea"/>
              <a:cs typeface="Helvetica"/>
            </a:endParaRPr>
          </a:p>
        </p:txBody>
      </p:sp>
      <p:cxnSp>
        <p:nvCxnSpPr>
          <p:cNvPr id="12" name="Straight Connector 11">
            <a:extLst>
              <a:ext uri="{FF2B5EF4-FFF2-40B4-BE49-F238E27FC236}">
                <a16:creationId xmlns:a16="http://schemas.microsoft.com/office/drawing/2014/main" id="{EDE5974E-4E6B-6E46-9138-0942A22B6D7F}"/>
              </a:ext>
            </a:extLst>
          </p:cNvPr>
          <p:cNvCxnSpPr>
            <a:cxnSpLocks/>
          </p:cNvCxnSpPr>
          <p:nvPr/>
        </p:nvCxnSpPr>
        <p:spPr>
          <a:xfrm>
            <a:off x="8048304" y="2629137"/>
            <a:ext cx="22415" cy="407750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FC03882-B032-DF47-ACC9-96F33D9F5B5A}"/>
              </a:ext>
            </a:extLst>
          </p:cNvPr>
          <p:cNvSpPr txBox="1"/>
          <p:nvPr/>
        </p:nvSpPr>
        <p:spPr>
          <a:xfrm>
            <a:off x="8417160" y="2978399"/>
            <a:ext cx="3383280" cy="1672253"/>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The benefits that flowed to the insured included: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Support of victim’s family was appreciated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Earned employee and community goodwill</a:t>
            </a:r>
          </a:p>
        </p:txBody>
      </p:sp>
      <p:sp>
        <p:nvSpPr>
          <p:cNvPr id="16" name="TextBox 15">
            <a:extLst>
              <a:ext uri="{FF2B5EF4-FFF2-40B4-BE49-F238E27FC236}">
                <a16:creationId xmlns:a16="http://schemas.microsoft.com/office/drawing/2014/main" id="{7281617A-3311-564B-B489-7F03590D1FA3}"/>
              </a:ext>
            </a:extLst>
          </p:cNvPr>
          <p:cNvSpPr txBox="1"/>
          <p:nvPr/>
        </p:nvSpPr>
        <p:spPr>
          <a:xfrm>
            <a:off x="2401548" y="352105"/>
            <a:ext cx="738890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C00000"/>
                </a:solidFill>
                <a:effectLst/>
                <a:uLnTx/>
                <a:uFillTx/>
                <a:latin typeface="Times" pitchFamily="2" charset="0"/>
                <a:ea typeface="+mn-ea"/>
                <a:cs typeface="+mn-cs"/>
              </a:rPr>
              <a:t>Case Study #3: City Facility</a:t>
            </a:r>
          </a:p>
        </p:txBody>
      </p:sp>
      <p:grpSp>
        <p:nvGrpSpPr>
          <p:cNvPr id="11" name="Group 10">
            <a:extLst>
              <a:ext uri="{FF2B5EF4-FFF2-40B4-BE49-F238E27FC236}">
                <a16:creationId xmlns:a16="http://schemas.microsoft.com/office/drawing/2014/main" id="{6F8EF344-900A-2E4C-805B-49B3559DBF76}"/>
              </a:ext>
            </a:extLst>
          </p:cNvPr>
          <p:cNvGrpSpPr>
            <a:grpSpLocks noChangeAspect="1"/>
          </p:cNvGrpSpPr>
          <p:nvPr/>
        </p:nvGrpSpPr>
        <p:grpSpPr>
          <a:xfrm>
            <a:off x="3953597" y="2621289"/>
            <a:ext cx="312958" cy="266438"/>
            <a:chOff x="3158905" y="-679302"/>
            <a:chExt cx="731520" cy="622782"/>
          </a:xfrm>
        </p:grpSpPr>
        <p:sp>
          <p:nvSpPr>
            <p:cNvPr id="20" name="Triangle 19">
              <a:extLst>
                <a:ext uri="{FF2B5EF4-FFF2-40B4-BE49-F238E27FC236}">
                  <a16:creationId xmlns:a16="http://schemas.microsoft.com/office/drawing/2014/main" id="{7F3507E0-B748-2B4F-B79A-AEC1D015AA28}"/>
                </a:ext>
              </a:extLst>
            </p:cNvPr>
            <p:cNvSpPr>
              <a:spLocks noChangeAspect="1"/>
            </p:cNvSpPr>
            <p:nvPr/>
          </p:nvSpPr>
          <p:spPr>
            <a:xfrm rot="10800000">
              <a:off x="3158905" y="-679301"/>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Triangle 20">
              <a:extLst>
                <a:ext uri="{FF2B5EF4-FFF2-40B4-BE49-F238E27FC236}">
                  <a16:creationId xmlns:a16="http://schemas.microsoft.com/office/drawing/2014/main" id="{34EE547F-7842-154F-9259-52B2EB014B4C}"/>
                </a:ext>
              </a:extLst>
            </p:cNvPr>
            <p:cNvSpPr>
              <a:spLocks noChangeAspect="1"/>
            </p:cNvSpPr>
            <p:nvPr/>
          </p:nvSpPr>
          <p:spPr>
            <a:xfrm rot="10800000">
              <a:off x="3236630" y="-67930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22" name="Group 21">
            <a:extLst>
              <a:ext uri="{FF2B5EF4-FFF2-40B4-BE49-F238E27FC236}">
                <a16:creationId xmlns:a16="http://schemas.microsoft.com/office/drawing/2014/main" id="{8887F728-A895-4147-B720-A406D29C1A6F}"/>
              </a:ext>
            </a:extLst>
          </p:cNvPr>
          <p:cNvGrpSpPr>
            <a:grpSpLocks noChangeAspect="1"/>
          </p:cNvGrpSpPr>
          <p:nvPr/>
        </p:nvGrpSpPr>
        <p:grpSpPr>
          <a:xfrm>
            <a:off x="7891825" y="2621289"/>
            <a:ext cx="312958" cy="266438"/>
            <a:chOff x="3158905" y="-679302"/>
            <a:chExt cx="731520" cy="622782"/>
          </a:xfrm>
        </p:grpSpPr>
        <p:sp>
          <p:nvSpPr>
            <p:cNvPr id="23" name="Triangle 22">
              <a:extLst>
                <a:ext uri="{FF2B5EF4-FFF2-40B4-BE49-F238E27FC236}">
                  <a16:creationId xmlns:a16="http://schemas.microsoft.com/office/drawing/2014/main" id="{3B471A7D-82A9-ED48-86BE-BAF4609C4061}"/>
                </a:ext>
              </a:extLst>
            </p:cNvPr>
            <p:cNvSpPr>
              <a:spLocks noChangeAspect="1"/>
            </p:cNvSpPr>
            <p:nvPr/>
          </p:nvSpPr>
          <p:spPr>
            <a:xfrm rot="10800000">
              <a:off x="3158905" y="-679301"/>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Triangle 23">
              <a:extLst>
                <a:ext uri="{FF2B5EF4-FFF2-40B4-BE49-F238E27FC236}">
                  <a16:creationId xmlns:a16="http://schemas.microsoft.com/office/drawing/2014/main" id="{ED962497-2F0D-984D-8C2E-725F51745AEA}"/>
                </a:ext>
              </a:extLst>
            </p:cNvPr>
            <p:cNvSpPr>
              <a:spLocks noChangeAspect="1"/>
            </p:cNvSpPr>
            <p:nvPr/>
          </p:nvSpPr>
          <p:spPr>
            <a:xfrm rot="10800000">
              <a:off x="3236630" y="-67930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6" name="Picture 25">
            <a:extLst>
              <a:ext uri="{FF2B5EF4-FFF2-40B4-BE49-F238E27FC236}">
                <a16:creationId xmlns:a16="http://schemas.microsoft.com/office/drawing/2014/main" id="{CBCAD105-2BFF-CC46-BECE-D0AF0133222B}"/>
              </a:ext>
            </a:extLst>
          </p:cNvPr>
          <p:cNvPicPr>
            <a:picLocks noChangeAspect="1"/>
          </p:cNvPicPr>
          <p:nvPr/>
        </p:nvPicPr>
        <p:blipFill>
          <a:blip r:embed="rId3"/>
          <a:stretch>
            <a:fillRect/>
          </a:stretch>
        </p:blipFill>
        <p:spPr>
          <a:xfrm>
            <a:off x="274331" y="5750085"/>
            <a:ext cx="172590" cy="879475"/>
          </a:xfrm>
          <a:prstGeom prst="rect">
            <a:avLst/>
          </a:prstGeom>
        </p:spPr>
      </p:pic>
    </p:spTree>
    <p:extLst>
      <p:ext uri="{BB962C8B-B14F-4D97-AF65-F5344CB8AC3E}">
        <p14:creationId xmlns:p14="http://schemas.microsoft.com/office/powerpoint/2010/main" val="2420014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2CCEC6-80E2-AE48-9DFD-D14DD31C271C}"/>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E78104-EA1D-3848-B42A-111A1E01B5C5}"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6" name="TextBox 5">
            <a:extLst>
              <a:ext uri="{FF2B5EF4-FFF2-40B4-BE49-F238E27FC236}">
                <a16:creationId xmlns:a16="http://schemas.microsoft.com/office/drawing/2014/main" id="{19019F30-E7D7-274B-87B0-2A81AEB19AB6}"/>
              </a:ext>
            </a:extLst>
          </p:cNvPr>
          <p:cNvSpPr txBox="1"/>
          <p:nvPr/>
        </p:nvSpPr>
        <p:spPr>
          <a:xfrm>
            <a:off x="915689" y="393392"/>
            <a:ext cx="10360621"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Takeaways from Case Study #3: City Facility</a:t>
            </a:r>
          </a:p>
        </p:txBody>
      </p:sp>
      <p:sp>
        <p:nvSpPr>
          <p:cNvPr id="7" name="TextBox 6">
            <a:extLst>
              <a:ext uri="{FF2B5EF4-FFF2-40B4-BE49-F238E27FC236}">
                <a16:creationId xmlns:a16="http://schemas.microsoft.com/office/drawing/2014/main" id="{BF40437D-5959-0F44-9709-EE626FB25441}"/>
              </a:ext>
            </a:extLst>
          </p:cNvPr>
          <p:cNvSpPr txBox="1"/>
          <p:nvPr/>
        </p:nvSpPr>
        <p:spPr>
          <a:xfrm>
            <a:off x="755054" y="2559751"/>
            <a:ext cx="10681893" cy="2246769"/>
          </a:xfrm>
          <a:prstGeom prst="rect">
            <a:avLst/>
          </a:prstGeom>
          <a:noFill/>
        </p:spPr>
        <p:txBody>
          <a:bodyPr wrap="square" lIns="91440" tIns="45720" rIns="91440" bIns="45720" rtlCol="0" anchor="t">
            <a:spAutoFit/>
          </a:bodyPr>
          <a:lstStyle/>
          <a:p>
            <a:pPr marL="285750" marR="0" lvl="0" indent="-285750" algn="l" defTabSz="914400" rtl="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a:ea typeface="+mn-ea"/>
                <a:cs typeface="Helvetica"/>
              </a:rPr>
              <a:t>Some municipal locations and facilities offering services to the public are often the target of violence.  Homeless, children without after-school care, and predators often view these locations as a place to congregate.  </a:t>
            </a:r>
            <a:endPar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342900" marR="0" lvl="0" indent="-342900" algn="l" defTabSz="914400" rtl="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endPar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285750" marR="0" lvl="0" indent="-285750" algn="l" defTabSz="914400" rtl="0" eaLnBrk="1" fontAlgn="auto" latinLnBrk="0" hangingPunct="1">
              <a:lnSpc>
                <a:spcPct val="100000"/>
              </a:lnSpc>
              <a:spcBef>
                <a:spcPts val="0"/>
              </a:spcBef>
              <a:spcAft>
                <a:spcPts val="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a:ea typeface="+mn-ea"/>
                <a:cs typeface="Helvetica"/>
              </a:rPr>
              <a:t>This shooting could have resulted in a loss of attraction, attrition and other negative outcomes for the municipality.  Instead, the organizational brand and reputation were supported, and community goodwill was created.</a:t>
            </a:r>
          </a:p>
        </p:txBody>
      </p:sp>
      <p:cxnSp>
        <p:nvCxnSpPr>
          <p:cNvPr id="28" name="Straight Connector 27">
            <a:extLst>
              <a:ext uri="{FF2B5EF4-FFF2-40B4-BE49-F238E27FC236}">
                <a16:creationId xmlns:a16="http://schemas.microsoft.com/office/drawing/2014/main" id="{A78F20C0-438E-DF4B-AC89-050F59491461}"/>
              </a:ext>
            </a:extLst>
          </p:cNvPr>
          <p:cNvCxnSpPr/>
          <p:nvPr/>
        </p:nvCxnSpPr>
        <p:spPr>
          <a:xfrm>
            <a:off x="0" y="1430339"/>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29" name="Picture 28">
            <a:extLst>
              <a:ext uri="{FF2B5EF4-FFF2-40B4-BE49-F238E27FC236}">
                <a16:creationId xmlns:a16="http://schemas.microsoft.com/office/drawing/2014/main" id="{8AF88FCC-EFA4-DF44-A9D1-08421458C5DC}"/>
              </a:ext>
            </a:extLst>
          </p:cNvPr>
          <p:cNvPicPr>
            <a:picLocks noChangeAspect="1"/>
          </p:cNvPicPr>
          <p:nvPr/>
        </p:nvPicPr>
        <p:blipFill>
          <a:blip r:embed="rId3"/>
          <a:stretch>
            <a:fillRect/>
          </a:stretch>
        </p:blipFill>
        <p:spPr>
          <a:xfrm>
            <a:off x="274331" y="5750085"/>
            <a:ext cx="172590" cy="879475"/>
          </a:xfrm>
          <a:prstGeom prst="rect">
            <a:avLst/>
          </a:prstGeom>
        </p:spPr>
      </p:pic>
      <p:grpSp>
        <p:nvGrpSpPr>
          <p:cNvPr id="9" name="Group 8">
            <a:extLst>
              <a:ext uri="{FF2B5EF4-FFF2-40B4-BE49-F238E27FC236}">
                <a16:creationId xmlns:a16="http://schemas.microsoft.com/office/drawing/2014/main" id="{B5F7320D-265E-DB4F-A093-55765BCACDE7}"/>
              </a:ext>
            </a:extLst>
          </p:cNvPr>
          <p:cNvGrpSpPr/>
          <p:nvPr/>
        </p:nvGrpSpPr>
        <p:grpSpPr>
          <a:xfrm>
            <a:off x="5730821" y="1426323"/>
            <a:ext cx="730358" cy="621793"/>
            <a:chOff x="5730821" y="1312019"/>
            <a:chExt cx="730358" cy="621793"/>
          </a:xfrm>
        </p:grpSpPr>
        <p:sp>
          <p:nvSpPr>
            <p:cNvPr id="10" name="Triangle 9">
              <a:extLst>
                <a:ext uri="{FF2B5EF4-FFF2-40B4-BE49-F238E27FC236}">
                  <a16:creationId xmlns:a16="http://schemas.microsoft.com/office/drawing/2014/main" id="{E9C1AFDE-447E-C94D-9D0E-2970F3BDAB3C}"/>
                </a:ext>
              </a:extLst>
            </p:cNvPr>
            <p:cNvSpPr>
              <a:spLocks noChangeAspect="1"/>
            </p:cNvSpPr>
            <p:nvPr/>
          </p:nvSpPr>
          <p:spPr>
            <a:xfrm rot="10800000">
              <a:off x="5730821" y="1312020"/>
              <a:ext cx="730358" cy="621792"/>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3" name="Triangle 12">
              <a:extLst>
                <a:ext uri="{FF2B5EF4-FFF2-40B4-BE49-F238E27FC236}">
                  <a16:creationId xmlns:a16="http://schemas.microsoft.com/office/drawing/2014/main" id="{42A678A3-E385-E94E-941F-1F82D3FF7F2B}"/>
                </a:ext>
              </a:extLst>
            </p:cNvPr>
            <p:cNvSpPr>
              <a:spLocks noChangeAspect="1"/>
            </p:cNvSpPr>
            <p:nvPr/>
          </p:nvSpPr>
          <p:spPr>
            <a:xfrm rot="10800000">
              <a:off x="5807964" y="1312019"/>
              <a:ext cx="576072" cy="466344"/>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09190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CB0D08-8323-4C46-9927-79373C1A4478}"/>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E78104-EA1D-3848-B42A-111A1E01B5C5}"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4" name="TextBox 3">
            <a:extLst>
              <a:ext uri="{FF2B5EF4-FFF2-40B4-BE49-F238E27FC236}">
                <a16:creationId xmlns:a16="http://schemas.microsoft.com/office/drawing/2014/main" id="{6D5604CC-A16D-C64C-B70B-AFEBB0256C8A}"/>
              </a:ext>
            </a:extLst>
          </p:cNvPr>
          <p:cNvSpPr txBox="1"/>
          <p:nvPr/>
        </p:nvSpPr>
        <p:spPr>
          <a:xfrm>
            <a:off x="433407" y="1248234"/>
            <a:ext cx="11325186"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Helvetica" pitchFamily="2" charset="0"/>
                <a:ea typeface="+mn-ea"/>
                <a:cs typeface="Times New Roman" panose="02020603050405020304" pitchFamily="18" charset="0"/>
              </a:rPr>
              <a:t>Event: </a:t>
            </a:r>
            <a:r>
              <a:rPr kumimoji="0" lang="en-US" sz="2000" b="0" i="0" u="none" strike="noStrike" kern="1200" cap="none" spc="0" normalizeH="0" baseline="0" noProof="0" dirty="0">
                <a:ln>
                  <a:noFill/>
                </a:ln>
                <a:solidFill>
                  <a:prstClr val="black"/>
                </a:solidFill>
                <a:effectLst/>
                <a:uLnTx/>
                <a:uFillTx/>
                <a:latin typeface="Helvetica" pitchFamily="2" charset="0"/>
                <a:ea typeface="+mn-ea"/>
                <a:cs typeface="Times New Roman" panose="02020603050405020304" pitchFamily="18" charset="0"/>
              </a:rPr>
              <a:t>There was </a:t>
            </a:r>
            <a:r>
              <a:rPr kumimoji="0" lang="en-US" sz="2000" b="0" i="0" u="none" strike="noStrike" kern="1200" cap="none" spc="0" normalizeH="0" baseline="0" noProof="0" dirty="0">
                <a:ln>
                  <a:noFill/>
                </a:ln>
                <a:solidFill>
                  <a:prstClr val="black"/>
                </a:solidFill>
                <a:effectLst/>
                <a:uLnTx/>
                <a:uFillTx/>
                <a:latin typeface="Helvetica" pitchFamily="2" charset="0"/>
                <a:ea typeface="+mn-ea"/>
                <a:cs typeface="+mn-cs"/>
              </a:rPr>
              <a:t>a shooting of multiple individuals attending an event on property leased from the city by a third party.  There were several fatalities and more than a dozen injuries. The assailant was killed in the confrontation with police. </a:t>
            </a:r>
            <a:endParaRPr kumimoji="0" lang="en-US" sz="2000" b="0" i="0" u="none" strike="noStrike" kern="1200" cap="none" spc="0" normalizeH="0" baseline="0" noProof="0" dirty="0">
              <a:ln>
                <a:noFill/>
              </a:ln>
              <a:solidFill>
                <a:prstClr val="black"/>
              </a:solidFill>
              <a:effectLst/>
              <a:uLnTx/>
              <a:uFillTx/>
              <a:latin typeface="Helvetica" pitchFamily="2" charset="0"/>
              <a:ea typeface="+mn-ea"/>
              <a:cs typeface="Times New Roman" panose="02020603050405020304" pitchFamily="18" charset="0"/>
            </a:endParaRPr>
          </a:p>
        </p:txBody>
      </p:sp>
      <p:cxnSp>
        <p:nvCxnSpPr>
          <p:cNvPr id="8" name="Straight Connector 7">
            <a:extLst>
              <a:ext uri="{FF2B5EF4-FFF2-40B4-BE49-F238E27FC236}">
                <a16:creationId xmlns:a16="http://schemas.microsoft.com/office/drawing/2014/main" id="{DA9074C6-0A85-8449-9AB4-57A0C08A6F85}"/>
              </a:ext>
            </a:extLst>
          </p:cNvPr>
          <p:cNvCxnSpPr>
            <a:cxnSpLocks/>
          </p:cNvCxnSpPr>
          <p:nvPr/>
        </p:nvCxnSpPr>
        <p:spPr>
          <a:xfrm>
            <a:off x="4110076" y="2629137"/>
            <a:ext cx="22415" cy="407750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B088A08-BB0E-4846-B06F-263D7D686142}"/>
              </a:ext>
            </a:extLst>
          </p:cNvPr>
          <p:cNvCxnSpPr/>
          <p:nvPr/>
        </p:nvCxnSpPr>
        <p:spPr>
          <a:xfrm>
            <a:off x="0" y="2564140"/>
            <a:ext cx="12192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15CA151-929A-AD4D-9FA0-41B302545740}"/>
              </a:ext>
            </a:extLst>
          </p:cNvPr>
          <p:cNvSpPr txBox="1"/>
          <p:nvPr/>
        </p:nvSpPr>
        <p:spPr>
          <a:xfrm>
            <a:off x="454926" y="2821231"/>
            <a:ext cx="3383280" cy="3549690"/>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The following crisis response services were provided to the insured: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Critical decision support for senior leadership</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Coordination of victim outreach, communications and services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Coordination with the District Attorney’s Victim Unit and charitable organizations wanting to assist victims</a:t>
            </a: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Helvetica"/>
            </a:endParaRP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Retention of legal counsel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endParaRPr>
          </a:p>
        </p:txBody>
      </p:sp>
      <p:sp>
        <p:nvSpPr>
          <p:cNvPr id="7" name="TextBox 6">
            <a:extLst>
              <a:ext uri="{FF2B5EF4-FFF2-40B4-BE49-F238E27FC236}">
                <a16:creationId xmlns:a16="http://schemas.microsoft.com/office/drawing/2014/main" id="{8D81811D-9455-CA45-96B9-0C80DE2C4149}"/>
              </a:ext>
            </a:extLst>
          </p:cNvPr>
          <p:cNvSpPr txBox="1"/>
          <p:nvPr/>
        </p:nvSpPr>
        <p:spPr>
          <a:xfrm>
            <a:off x="4436043" y="2821231"/>
            <a:ext cx="3383280" cy="2862322"/>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Insurer indemnified costs related to the immediate crisis response which included: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Psychological Counselors </a:t>
            </a: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Helvetica"/>
            </a:endParaRP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Crisis management </a:t>
            </a: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Helvetica"/>
            </a:endParaRP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Funerals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Alternative housing for a victim and her family </a:t>
            </a: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Helvetica"/>
            </a:endParaRP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Legal services</a:t>
            </a: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Helvetica"/>
            </a:endParaRP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Medical </a:t>
            </a: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Helvetica"/>
            </a:endParaRPr>
          </a:p>
        </p:txBody>
      </p:sp>
      <p:cxnSp>
        <p:nvCxnSpPr>
          <p:cNvPr id="12" name="Straight Connector 11">
            <a:extLst>
              <a:ext uri="{FF2B5EF4-FFF2-40B4-BE49-F238E27FC236}">
                <a16:creationId xmlns:a16="http://schemas.microsoft.com/office/drawing/2014/main" id="{EDE5974E-4E6B-6E46-9138-0942A22B6D7F}"/>
              </a:ext>
            </a:extLst>
          </p:cNvPr>
          <p:cNvCxnSpPr>
            <a:cxnSpLocks/>
          </p:cNvCxnSpPr>
          <p:nvPr/>
        </p:nvCxnSpPr>
        <p:spPr>
          <a:xfrm>
            <a:off x="8048304" y="2629137"/>
            <a:ext cx="22415" cy="407750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FC03882-B032-DF47-ACC9-96F33D9F5B5A}"/>
              </a:ext>
            </a:extLst>
          </p:cNvPr>
          <p:cNvSpPr txBox="1"/>
          <p:nvPr/>
        </p:nvSpPr>
        <p:spPr>
          <a:xfrm>
            <a:off x="8417160" y="2821231"/>
            <a:ext cx="3383280" cy="354969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The benefits that flowed to the insured included: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Support of victims and their families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Assistance of leadership with critical decision making and communications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Identification of stakeholders and constituents along with exposures to each</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Expedition of timeline to get back to a ’new normal’</a:t>
            </a:r>
          </a:p>
          <a:p>
            <a:pPr marL="0" marR="0" lvl="0" indent="0" algn="l" defTabSz="914400" rtl="0" eaLnBrk="1" fontAlgn="auto" latinLnBrk="0" hangingPunct="1">
              <a:lnSpc>
                <a:spcPct val="100000"/>
              </a:lnSpc>
              <a:spcBef>
                <a:spcPts val="0"/>
              </a:spcBef>
              <a:spcAft>
                <a:spcPts val="4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endParaRPr>
          </a:p>
        </p:txBody>
      </p:sp>
      <p:sp>
        <p:nvSpPr>
          <p:cNvPr id="16" name="TextBox 15">
            <a:extLst>
              <a:ext uri="{FF2B5EF4-FFF2-40B4-BE49-F238E27FC236}">
                <a16:creationId xmlns:a16="http://schemas.microsoft.com/office/drawing/2014/main" id="{7281617A-3311-564B-B489-7F03590D1FA3}"/>
              </a:ext>
            </a:extLst>
          </p:cNvPr>
          <p:cNvSpPr txBox="1"/>
          <p:nvPr/>
        </p:nvSpPr>
        <p:spPr>
          <a:xfrm>
            <a:off x="1865745" y="352105"/>
            <a:ext cx="814647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C00000"/>
                </a:solidFill>
                <a:effectLst/>
                <a:uLnTx/>
                <a:uFillTx/>
                <a:latin typeface="Times" pitchFamily="2" charset="0"/>
                <a:ea typeface="+mn-ea"/>
                <a:cs typeface="+mn-cs"/>
              </a:rPr>
              <a:t>Case Study #4: City Municipality</a:t>
            </a:r>
          </a:p>
        </p:txBody>
      </p:sp>
      <p:grpSp>
        <p:nvGrpSpPr>
          <p:cNvPr id="11" name="Group 10">
            <a:extLst>
              <a:ext uri="{FF2B5EF4-FFF2-40B4-BE49-F238E27FC236}">
                <a16:creationId xmlns:a16="http://schemas.microsoft.com/office/drawing/2014/main" id="{6F8EF344-900A-2E4C-805B-49B3559DBF76}"/>
              </a:ext>
            </a:extLst>
          </p:cNvPr>
          <p:cNvGrpSpPr>
            <a:grpSpLocks noChangeAspect="1"/>
          </p:cNvGrpSpPr>
          <p:nvPr/>
        </p:nvGrpSpPr>
        <p:grpSpPr>
          <a:xfrm>
            <a:off x="3953597" y="2564140"/>
            <a:ext cx="312958" cy="266438"/>
            <a:chOff x="3158905" y="-679302"/>
            <a:chExt cx="731520" cy="622782"/>
          </a:xfrm>
        </p:grpSpPr>
        <p:sp>
          <p:nvSpPr>
            <p:cNvPr id="20" name="Triangle 19">
              <a:extLst>
                <a:ext uri="{FF2B5EF4-FFF2-40B4-BE49-F238E27FC236}">
                  <a16:creationId xmlns:a16="http://schemas.microsoft.com/office/drawing/2014/main" id="{7F3507E0-B748-2B4F-B79A-AEC1D015AA28}"/>
                </a:ext>
              </a:extLst>
            </p:cNvPr>
            <p:cNvSpPr>
              <a:spLocks noChangeAspect="1"/>
            </p:cNvSpPr>
            <p:nvPr/>
          </p:nvSpPr>
          <p:spPr>
            <a:xfrm rot="10800000">
              <a:off x="3158905" y="-679301"/>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Triangle 20">
              <a:extLst>
                <a:ext uri="{FF2B5EF4-FFF2-40B4-BE49-F238E27FC236}">
                  <a16:creationId xmlns:a16="http://schemas.microsoft.com/office/drawing/2014/main" id="{34EE547F-7842-154F-9259-52B2EB014B4C}"/>
                </a:ext>
              </a:extLst>
            </p:cNvPr>
            <p:cNvSpPr>
              <a:spLocks noChangeAspect="1"/>
            </p:cNvSpPr>
            <p:nvPr/>
          </p:nvSpPr>
          <p:spPr>
            <a:xfrm rot="10800000">
              <a:off x="3236630" y="-67930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22" name="Group 21">
            <a:extLst>
              <a:ext uri="{FF2B5EF4-FFF2-40B4-BE49-F238E27FC236}">
                <a16:creationId xmlns:a16="http://schemas.microsoft.com/office/drawing/2014/main" id="{8887F728-A895-4147-B720-A406D29C1A6F}"/>
              </a:ext>
            </a:extLst>
          </p:cNvPr>
          <p:cNvGrpSpPr>
            <a:grpSpLocks noChangeAspect="1"/>
          </p:cNvGrpSpPr>
          <p:nvPr/>
        </p:nvGrpSpPr>
        <p:grpSpPr>
          <a:xfrm>
            <a:off x="7891825" y="2564140"/>
            <a:ext cx="312958" cy="266438"/>
            <a:chOff x="3158905" y="-679302"/>
            <a:chExt cx="731520" cy="622782"/>
          </a:xfrm>
        </p:grpSpPr>
        <p:sp>
          <p:nvSpPr>
            <p:cNvPr id="23" name="Triangle 22">
              <a:extLst>
                <a:ext uri="{FF2B5EF4-FFF2-40B4-BE49-F238E27FC236}">
                  <a16:creationId xmlns:a16="http://schemas.microsoft.com/office/drawing/2014/main" id="{3B471A7D-82A9-ED48-86BE-BAF4609C4061}"/>
                </a:ext>
              </a:extLst>
            </p:cNvPr>
            <p:cNvSpPr>
              <a:spLocks noChangeAspect="1"/>
            </p:cNvSpPr>
            <p:nvPr/>
          </p:nvSpPr>
          <p:spPr>
            <a:xfrm rot="10800000">
              <a:off x="3158905" y="-679301"/>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Triangle 23">
              <a:extLst>
                <a:ext uri="{FF2B5EF4-FFF2-40B4-BE49-F238E27FC236}">
                  <a16:creationId xmlns:a16="http://schemas.microsoft.com/office/drawing/2014/main" id="{ED962497-2F0D-984D-8C2E-725F51745AEA}"/>
                </a:ext>
              </a:extLst>
            </p:cNvPr>
            <p:cNvSpPr>
              <a:spLocks noChangeAspect="1"/>
            </p:cNvSpPr>
            <p:nvPr/>
          </p:nvSpPr>
          <p:spPr>
            <a:xfrm rot="10800000">
              <a:off x="3236630" y="-67930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6" name="Picture 25">
            <a:extLst>
              <a:ext uri="{FF2B5EF4-FFF2-40B4-BE49-F238E27FC236}">
                <a16:creationId xmlns:a16="http://schemas.microsoft.com/office/drawing/2014/main" id="{CBCAD105-2BFF-CC46-BECE-D0AF0133222B}"/>
              </a:ext>
            </a:extLst>
          </p:cNvPr>
          <p:cNvPicPr>
            <a:picLocks noChangeAspect="1"/>
          </p:cNvPicPr>
          <p:nvPr/>
        </p:nvPicPr>
        <p:blipFill>
          <a:blip r:embed="rId3"/>
          <a:stretch>
            <a:fillRect/>
          </a:stretch>
        </p:blipFill>
        <p:spPr>
          <a:xfrm>
            <a:off x="274331" y="5750085"/>
            <a:ext cx="172590" cy="879475"/>
          </a:xfrm>
          <a:prstGeom prst="rect">
            <a:avLst/>
          </a:prstGeom>
        </p:spPr>
      </p:pic>
    </p:spTree>
    <p:extLst>
      <p:ext uri="{BB962C8B-B14F-4D97-AF65-F5344CB8AC3E}">
        <p14:creationId xmlns:p14="http://schemas.microsoft.com/office/powerpoint/2010/main" val="324986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2CCEC6-80E2-AE48-9DFD-D14DD31C271C}"/>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E78104-EA1D-3848-B42A-111A1E01B5C5}"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6" name="TextBox 5">
            <a:extLst>
              <a:ext uri="{FF2B5EF4-FFF2-40B4-BE49-F238E27FC236}">
                <a16:creationId xmlns:a16="http://schemas.microsoft.com/office/drawing/2014/main" id="{19019F30-E7D7-274B-87B0-2A81AEB19AB6}"/>
              </a:ext>
            </a:extLst>
          </p:cNvPr>
          <p:cNvSpPr txBox="1"/>
          <p:nvPr/>
        </p:nvSpPr>
        <p:spPr>
          <a:xfrm>
            <a:off x="170939" y="438575"/>
            <a:ext cx="11746730" cy="76944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Takeaways from Case Study #4: City Municipality</a:t>
            </a:r>
          </a:p>
        </p:txBody>
      </p:sp>
      <p:sp>
        <p:nvSpPr>
          <p:cNvPr id="7" name="TextBox 6">
            <a:extLst>
              <a:ext uri="{FF2B5EF4-FFF2-40B4-BE49-F238E27FC236}">
                <a16:creationId xmlns:a16="http://schemas.microsoft.com/office/drawing/2014/main" id="{BF40437D-5959-0F44-9709-EE626FB25441}"/>
              </a:ext>
            </a:extLst>
          </p:cNvPr>
          <p:cNvSpPr txBox="1"/>
          <p:nvPr/>
        </p:nvSpPr>
        <p:spPr>
          <a:xfrm>
            <a:off x="755054" y="2202564"/>
            <a:ext cx="10681893" cy="3539430"/>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In the aftermath of a large-scale deadly weapon event, everyone involved is in a state of shock.</a:t>
            </a:r>
          </a:p>
          <a:p>
            <a:pPr marL="0" marR="0" lvl="0" indent="0" algn="l" defTabSz="914400" rtl="0" eaLnBrk="1" fontAlgn="auto" latinLnBrk="0" hangingPunct="1">
              <a:lnSpc>
                <a:spcPct val="100000"/>
              </a:lnSpc>
              <a:spcBef>
                <a:spcPts val="0"/>
              </a:spcBef>
              <a:spcAft>
                <a:spcPts val="400"/>
              </a:spcAft>
              <a:buClr>
                <a:srgbClr val="FF0000"/>
              </a:buClr>
              <a:buSzTx/>
              <a:buFontTx/>
              <a:buNone/>
              <a:tabLst/>
              <a:defRPr/>
            </a:pPr>
            <a:endParaRPr kumimoji="0" lang="en-US" sz="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Leadership requires support and guidance around the decisions they need to make, actions they need to take, and words they need to say.</a:t>
            </a: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endParaRPr kumimoji="0" lang="en-US" sz="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The crisis management firm, instituting a process that is experience-based, was critical to controlling the outcome and achieving the best possible result for all stakeholders.  </a:t>
            </a: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endParaRPr kumimoji="0" lang="en-US" sz="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The community received significant value from the policy, as the residents and victims were cared for, the community leaders were supported, and the brand and reputation issues were managed.</a:t>
            </a:r>
          </a:p>
        </p:txBody>
      </p:sp>
      <p:cxnSp>
        <p:nvCxnSpPr>
          <p:cNvPr id="28" name="Straight Connector 27">
            <a:extLst>
              <a:ext uri="{FF2B5EF4-FFF2-40B4-BE49-F238E27FC236}">
                <a16:creationId xmlns:a16="http://schemas.microsoft.com/office/drawing/2014/main" id="{A78F20C0-438E-DF4B-AC89-050F59491461}"/>
              </a:ext>
            </a:extLst>
          </p:cNvPr>
          <p:cNvCxnSpPr/>
          <p:nvPr/>
        </p:nvCxnSpPr>
        <p:spPr>
          <a:xfrm>
            <a:off x="0" y="1444627"/>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29" name="Picture 28">
            <a:extLst>
              <a:ext uri="{FF2B5EF4-FFF2-40B4-BE49-F238E27FC236}">
                <a16:creationId xmlns:a16="http://schemas.microsoft.com/office/drawing/2014/main" id="{8AF88FCC-EFA4-DF44-A9D1-08421458C5DC}"/>
              </a:ext>
            </a:extLst>
          </p:cNvPr>
          <p:cNvPicPr>
            <a:picLocks noChangeAspect="1"/>
          </p:cNvPicPr>
          <p:nvPr/>
        </p:nvPicPr>
        <p:blipFill>
          <a:blip r:embed="rId3"/>
          <a:stretch>
            <a:fillRect/>
          </a:stretch>
        </p:blipFill>
        <p:spPr>
          <a:xfrm>
            <a:off x="274331" y="5750085"/>
            <a:ext cx="172590" cy="879475"/>
          </a:xfrm>
          <a:prstGeom prst="rect">
            <a:avLst/>
          </a:prstGeom>
        </p:spPr>
      </p:pic>
      <p:grpSp>
        <p:nvGrpSpPr>
          <p:cNvPr id="9" name="Group 8">
            <a:extLst>
              <a:ext uri="{FF2B5EF4-FFF2-40B4-BE49-F238E27FC236}">
                <a16:creationId xmlns:a16="http://schemas.microsoft.com/office/drawing/2014/main" id="{3538AED0-7294-C04F-8189-96BD7B308E14}"/>
              </a:ext>
            </a:extLst>
          </p:cNvPr>
          <p:cNvGrpSpPr/>
          <p:nvPr/>
        </p:nvGrpSpPr>
        <p:grpSpPr>
          <a:xfrm>
            <a:off x="5730821" y="1454899"/>
            <a:ext cx="730358" cy="621793"/>
            <a:chOff x="5730821" y="1312019"/>
            <a:chExt cx="730358" cy="621793"/>
          </a:xfrm>
        </p:grpSpPr>
        <p:sp>
          <p:nvSpPr>
            <p:cNvPr id="12" name="Triangle 11">
              <a:extLst>
                <a:ext uri="{FF2B5EF4-FFF2-40B4-BE49-F238E27FC236}">
                  <a16:creationId xmlns:a16="http://schemas.microsoft.com/office/drawing/2014/main" id="{6DF9ECC3-308C-404E-8A3F-1995ECFA8EB0}"/>
                </a:ext>
              </a:extLst>
            </p:cNvPr>
            <p:cNvSpPr>
              <a:spLocks noChangeAspect="1"/>
            </p:cNvSpPr>
            <p:nvPr/>
          </p:nvSpPr>
          <p:spPr>
            <a:xfrm rot="10800000">
              <a:off x="5730821" y="1312020"/>
              <a:ext cx="730358" cy="621792"/>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3" name="Triangle 12">
              <a:extLst>
                <a:ext uri="{FF2B5EF4-FFF2-40B4-BE49-F238E27FC236}">
                  <a16:creationId xmlns:a16="http://schemas.microsoft.com/office/drawing/2014/main" id="{FA9EBACC-91D3-3A46-A8DC-FB96167A3D4B}"/>
                </a:ext>
              </a:extLst>
            </p:cNvPr>
            <p:cNvSpPr>
              <a:spLocks noChangeAspect="1"/>
            </p:cNvSpPr>
            <p:nvPr/>
          </p:nvSpPr>
          <p:spPr>
            <a:xfrm rot="10800000">
              <a:off x="5807964" y="1312019"/>
              <a:ext cx="576072" cy="466344"/>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80091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CB0D08-8323-4C46-9927-79373C1A4478}"/>
              </a:ext>
            </a:extLst>
          </p:cNvPr>
          <p:cNvSpPr>
            <a:spLocks noGrp="1"/>
          </p:cNvSpPr>
          <p:nvPr>
            <p:ph type="sldNum" sz="quarter" idx="10"/>
          </p:nvPr>
        </p:nvSpPr>
        <p:spPr>
          <a:xfrm>
            <a:off x="11344709" y="6287310"/>
            <a:ext cx="455731" cy="4568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E78104-EA1D-3848-B42A-111A1E01B5C5}"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4" name="TextBox 3">
            <a:extLst>
              <a:ext uri="{FF2B5EF4-FFF2-40B4-BE49-F238E27FC236}">
                <a16:creationId xmlns:a16="http://schemas.microsoft.com/office/drawing/2014/main" id="{6D5604CC-A16D-C64C-B70B-AFEBB0256C8A}"/>
              </a:ext>
            </a:extLst>
          </p:cNvPr>
          <p:cNvSpPr txBox="1"/>
          <p:nvPr/>
        </p:nvSpPr>
        <p:spPr>
          <a:xfrm>
            <a:off x="641131" y="752126"/>
            <a:ext cx="10988495" cy="218521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Helvetica"/>
                <a:ea typeface="+mn-ea"/>
                <a:cs typeface="Times New Roman"/>
              </a:rPr>
              <a:t>Event: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Man walks into ambulance bay at hospital saying that his wife needs help.  He indicates that she has a knife, has threatened him, and is a danger to herself.  She is sitting in the car, on the public street, just bordering the hospital property, within view of the emergency room.  The hospital calls the police, as that is standard protocol for any potential patient who is off property.  The hospital does not employ anyone who can assist in patient retrieval.  Police arrive to assist and are confronted by a violent, armed woman.  After repeated warnings and attempts to deescalate, the woman charges the police while screaming “Let’s do this !!”  The police use deadly force to terminate the risk.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Helvetica"/>
              </a:rPr>
              <a:t>Mental health advocates were critical of both hospital and police response.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Helvetica"/>
              <a:ea typeface="+mn-ea"/>
              <a:cs typeface="Times New Roman"/>
            </a:endParaRPr>
          </a:p>
        </p:txBody>
      </p:sp>
      <p:cxnSp>
        <p:nvCxnSpPr>
          <p:cNvPr id="8" name="Straight Connector 7">
            <a:extLst>
              <a:ext uri="{FF2B5EF4-FFF2-40B4-BE49-F238E27FC236}">
                <a16:creationId xmlns:a16="http://schemas.microsoft.com/office/drawing/2014/main" id="{DA9074C6-0A85-8449-9AB4-57A0C08A6F85}"/>
              </a:ext>
            </a:extLst>
          </p:cNvPr>
          <p:cNvCxnSpPr>
            <a:cxnSpLocks/>
          </p:cNvCxnSpPr>
          <p:nvPr/>
        </p:nvCxnSpPr>
        <p:spPr>
          <a:xfrm>
            <a:off x="4110076" y="2638969"/>
            <a:ext cx="22415" cy="407750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B088A08-BB0E-4846-B06F-263D7D686142}"/>
              </a:ext>
            </a:extLst>
          </p:cNvPr>
          <p:cNvCxnSpPr/>
          <p:nvPr/>
        </p:nvCxnSpPr>
        <p:spPr>
          <a:xfrm>
            <a:off x="6805" y="2649233"/>
            <a:ext cx="12192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15CA151-929A-AD4D-9FA0-41B302545740}"/>
              </a:ext>
            </a:extLst>
          </p:cNvPr>
          <p:cNvSpPr txBox="1"/>
          <p:nvPr/>
        </p:nvSpPr>
        <p:spPr>
          <a:xfrm>
            <a:off x="454926" y="2949823"/>
            <a:ext cx="3383280" cy="409342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The following crisis response services were provided to the insured: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Investigation</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Strategizing with hospital legal counsel regarding theories of liability</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Psychological first aid for hospital employees who witnessed shootings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Crisis communications support: message mapping for all stakeholders and media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endParaRPr>
          </a:p>
        </p:txBody>
      </p:sp>
      <p:sp>
        <p:nvSpPr>
          <p:cNvPr id="7" name="TextBox 6">
            <a:extLst>
              <a:ext uri="{FF2B5EF4-FFF2-40B4-BE49-F238E27FC236}">
                <a16:creationId xmlns:a16="http://schemas.microsoft.com/office/drawing/2014/main" id="{8D81811D-9455-CA45-96B9-0C80DE2C4149}"/>
              </a:ext>
            </a:extLst>
          </p:cNvPr>
          <p:cNvSpPr txBox="1"/>
          <p:nvPr/>
        </p:nvSpPr>
        <p:spPr>
          <a:xfrm>
            <a:off x="4436043" y="2949823"/>
            <a:ext cx="3383280" cy="291361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Insurer indemnified costs related to the immediate crisis response which included:</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Psychological counselors </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Crisis management</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Crisis communications</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Legal services</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Investigation services</a:t>
            </a:r>
          </a:p>
          <a:p>
            <a:pPr marL="0" marR="0" lvl="0" indent="0" algn="l" defTabSz="914400" rtl="0" eaLnBrk="1" fontAlgn="auto" latinLnBrk="0" hangingPunct="1">
              <a:lnSpc>
                <a:spcPct val="100000"/>
              </a:lnSpc>
              <a:spcBef>
                <a:spcPts val="0"/>
              </a:spcBef>
              <a:spcAft>
                <a:spcPts val="4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endParaRPr>
          </a:p>
        </p:txBody>
      </p:sp>
      <p:cxnSp>
        <p:nvCxnSpPr>
          <p:cNvPr id="12" name="Straight Connector 11">
            <a:extLst>
              <a:ext uri="{FF2B5EF4-FFF2-40B4-BE49-F238E27FC236}">
                <a16:creationId xmlns:a16="http://schemas.microsoft.com/office/drawing/2014/main" id="{EDE5974E-4E6B-6E46-9138-0942A22B6D7F}"/>
              </a:ext>
            </a:extLst>
          </p:cNvPr>
          <p:cNvCxnSpPr>
            <a:cxnSpLocks/>
          </p:cNvCxnSpPr>
          <p:nvPr/>
        </p:nvCxnSpPr>
        <p:spPr>
          <a:xfrm>
            <a:off x="8048304" y="2638969"/>
            <a:ext cx="22415" cy="407750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FC03882-B032-DF47-ACC9-96F33D9F5B5A}"/>
              </a:ext>
            </a:extLst>
          </p:cNvPr>
          <p:cNvSpPr txBox="1"/>
          <p:nvPr/>
        </p:nvSpPr>
        <p:spPr>
          <a:xfrm>
            <a:off x="8417160" y="2949823"/>
            <a:ext cx="3383280" cy="196977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The benefits that flowed to the insured included: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Mitigation of community concern</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Preservation of evidence for future litigation</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Emotional support for employees </a:t>
            </a:r>
          </a:p>
        </p:txBody>
      </p:sp>
      <p:sp>
        <p:nvSpPr>
          <p:cNvPr id="16" name="TextBox 15">
            <a:extLst>
              <a:ext uri="{FF2B5EF4-FFF2-40B4-BE49-F238E27FC236}">
                <a16:creationId xmlns:a16="http://schemas.microsoft.com/office/drawing/2014/main" id="{7281617A-3311-564B-B489-7F03590D1FA3}"/>
              </a:ext>
            </a:extLst>
          </p:cNvPr>
          <p:cNvSpPr txBox="1"/>
          <p:nvPr/>
        </p:nvSpPr>
        <p:spPr>
          <a:xfrm>
            <a:off x="1324302" y="60971"/>
            <a:ext cx="846614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C00000"/>
                </a:solidFill>
                <a:effectLst/>
                <a:uLnTx/>
                <a:uFillTx/>
                <a:latin typeface="Times" pitchFamily="2" charset="0"/>
                <a:ea typeface="+mn-ea"/>
                <a:cs typeface="+mn-cs"/>
              </a:rPr>
              <a:t>Case Study #5: Hospital</a:t>
            </a:r>
          </a:p>
        </p:txBody>
      </p:sp>
      <p:grpSp>
        <p:nvGrpSpPr>
          <p:cNvPr id="11" name="Group 10">
            <a:extLst>
              <a:ext uri="{FF2B5EF4-FFF2-40B4-BE49-F238E27FC236}">
                <a16:creationId xmlns:a16="http://schemas.microsoft.com/office/drawing/2014/main" id="{6F8EF344-900A-2E4C-805B-49B3559DBF76}"/>
              </a:ext>
            </a:extLst>
          </p:cNvPr>
          <p:cNvGrpSpPr>
            <a:grpSpLocks noChangeAspect="1"/>
          </p:cNvGrpSpPr>
          <p:nvPr/>
        </p:nvGrpSpPr>
        <p:grpSpPr>
          <a:xfrm>
            <a:off x="3953597" y="2664151"/>
            <a:ext cx="312958" cy="266438"/>
            <a:chOff x="3158905" y="-679302"/>
            <a:chExt cx="731520" cy="622782"/>
          </a:xfrm>
        </p:grpSpPr>
        <p:sp>
          <p:nvSpPr>
            <p:cNvPr id="20" name="Triangle 19">
              <a:extLst>
                <a:ext uri="{FF2B5EF4-FFF2-40B4-BE49-F238E27FC236}">
                  <a16:creationId xmlns:a16="http://schemas.microsoft.com/office/drawing/2014/main" id="{7F3507E0-B748-2B4F-B79A-AEC1D015AA28}"/>
                </a:ext>
              </a:extLst>
            </p:cNvPr>
            <p:cNvSpPr>
              <a:spLocks noChangeAspect="1"/>
            </p:cNvSpPr>
            <p:nvPr/>
          </p:nvSpPr>
          <p:spPr>
            <a:xfrm rot="10800000">
              <a:off x="3158905" y="-679301"/>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Triangle 20">
              <a:extLst>
                <a:ext uri="{FF2B5EF4-FFF2-40B4-BE49-F238E27FC236}">
                  <a16:creationId xmlns:a16="http://schemas.microsoft.com/office/drawing/2014/main" id="{34EE547F-7842-154F-9259-52B2EB014B4C}"/>
                </a:ext>
              </a:extLst>
            </p:cNvPr>
            <p:cNvSpPr>
              <a:spLocks noChangeAspect="1"/>
            </p:cNvSpPr>
            <p:nvPr/>
          </p:nvSpPr>
          <p:spPr>
            <a:xfrm rot="10800000">
              <a:off x="3236630" y="-67930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22" name="Group 21">
            <a:extLst>
              <a:ext uri="{FF2B5EF4-FFF2-40B4-BE49-F238E27FC236}">
                <a16:creationId xmlns:a16="http://schemas.microsoft.com/office/drawing/2014/main" id="{8887F728-A895-4147-B720-A406D29C1A6F}"/>
              </a:ext>
            </a:extLst>
          </p:cNvPr>
          <p:cNvGrpSpPr>
            <a:grpSpLocks noChangeAspect="1"/>
          </p:cNvGrpSpPr>
          <p:nvPr/>
        </p:nvGrpSpPr>
        <p:grpSpPr>
          <a:xfrm>
            <a:off x="7891825" y="2664151"/>
            <a:ext cx="312958" cy="266438"/>
            <a:chOff x="3158905" y="-679302"/>
            <a:chExt cx="731520" cy="622782"/>
          </a:xfrm>
        </p:grpSpPr>
        <p:sp>
          <p:nvSpPr>
            <p:cNvPr id="23" name="Triangle 22">
              <a:extLst>
                <a:ext uri="{FF2B5EF4-FFF2-40B4-BE49-F238E27FC236}">
                  <a16:creationId xmlns:a16="http://schemas.microsoft.com/office/drawing/2014/main" id="{3B471A7D-82A9-ED48-86BE-BAF4609C4061}"/>
                </a:ext>
              </a:extLst>
            </p:cNvPr>
            <p:cNvSpPr>
              <a:spLocks noChangeAspect="1"/>
            </p:cNvSpPr>
            <p:nvPr/>
          </p:nvSpPr>
          <p:spPr>
            <a:xfrm rot="10800000">
              <a:off x="3158905" y="-679301"/>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Triangle 23">
              <a:extLst>
                <a:ext uri="{FF2B5EF4-FFF2-40B4-BE49-F238E27FC236}">
                  <a16:creationId xmlns:a16="http://schemas.microsoft.com/office/drawing/2014/main" id="{ED962497-2F0D-984D-8C2E-725F51745AEA}"/>
                </a:ext>
              </a:extLst>
            </p:cNvPr>
            <p:cNvSpPr>
              <a:spLocks noChangeAspect="1"/>
            </p:cNvSpPr>
            <p:nvPr/>
          </p:nvSpPr>
          <p:spPr>
            <a:xfrm rot="10800000">
              <a:off x="3236630" y="-67930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6" name="Picture 25">
            <a:extLst>
              <a:ext uri="{FF2B5EF4-FFF2-40B4-BE49-F238E27FC236}">
                <a16:creationId xmlns:a16="http://schemas.microsoft.com/office/drawing/2014/main" id="{CBCAD105-2BFF-CC46-BECE-D0AF0133222B}"/>
              </a:ext>
            </a:extLst>
          </p:cNvPr>
          <p:cNvPicPr>
            <a:picLocks noChangeAspect="1"/>
          </p:cNvPicPr>
          <p:nvPr/>
        </p:nvPicPr>
        <p:blipFill>
          <a:blip r:embed="rId3"/>
          <a:stretch>
            <a:fillRect/>
          </a:stretch>
        </p:blipFill>
        <p:spPr>
          <a:xfrm>
            <a:off x="274331" y="5750085"/>
            <a:ext cx="172590" cy="879475"/>
          </a:xfrm>
          <a:prstGeom prst="rect">
            <a:avLst/>
          </a:prstGeom>
        </p:spPr>
      </p:pic>
    </p:spTree>
    <p:extLst>
      <p:ext uri="{BB962C8B-B14F-4D97-AF65-F5344CB8AC3E}">
        <p14:creationId xmlns:p14="http://schemas.microsoft.com/office/powerpoint/2010/main" val="337019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2CCEC6-80E2-AE48-9DFD-D14DD31C271C}"/>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E78104-EA1D-3848-B42A-111A1E01B5C5}"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6" name="TextBox 5">
            <a:extLst>
              <a:ext uri="{FF2B5EF4-FFF2-40B4-BE49-F238E27FC236}">
                <a16:creationId xmlns:a16="http://schemas.microsoft.com/office/drawing/2014/main" id="{19019F30-E7D7-274B-87B0-2A81AEB19AB6}"/>
              </a:ext>
            </a:extLst>
          </p:cNvPr>
          <p:cNvSpPr txBox="1"/>
          <p:nvPr/>
        </p:nvSpPr>
        <p:spPr>
          <a:xfrm>
            <a:off x="170939" y="438575"/>
            <a:ext cx="11746730" cy="76944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Takeaways from Case Study #5: Hospital</a:t>
            </a:r>
          </a:p>
        </p:txBody>
      </p:sp>
      <p:sp>
        <p:nvSpPr>
          <p:cNvPr id="7" name="TextBox 6">
            <a:extLst>
              <a:ext uri="{FF2B5EF4-FFF2-40B4-BE49-F238E27FC236}">
                <a16:creationId xmlns:a16="http://schemas.microsoft.com/office/drawing/2014/main" id="{BF40437D-5959-0F44-9709-EE626FB25441}"/>
              </a:ext>
            </a:extLst>
          </p:cNvPr>
          <p:cNvSpPr txBox="1"/>
          <p:nvPr/>
        </p:nvSpPr>
        <p:spPr>
          <a:xfrm>
            <a:off x="755054" y="2202564"/>
            <a:ext cx="10681893" cy="3590727"/>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In the aftermath of this deadly weapon event, there was community outrage.</a:t>
            </a:r>
          </a:p>
          <a:p>
            <a:pPr marL="0" marR="0" lvl="0" indent="0" algn="l" defTabSz="914400" rtl="0" eaLnBrk="1" fontAlgn="auto" latinLnBrk="0" hangingPunct="1">
              <a:lnSpc>
                <a:spcPct val="100000"/>
              </a:lnSpc>
              <a:spcBef>
                <a:spcPts val="0"/>
              </a:spcBef>
              <a:spcAft>
                <a:spcPts val="400"/>
              </a:spcAft>
              <a:buClr>
                <a:srgbClr val="FF0000"/>
              </a:buClr>
              <a:buSzTx/>
              <a:buFontTx/>
              <a:buNone/>
              <a:tabLst/>
              <a:defRPr/>
            </a:pPr>
            <a:endParaRPr kumimoji="0" lang="en-US" sz="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Leadership requires support and guidance around the decisions they need to make, actions they need to take, and words they need to say.</a:t>
            </a: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endParaRPr kumimoji="0" lang="en-US" sz="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The crisis management firm, instituting a process that is experience-based, was critical to controlling the outcome and achieving the best possible result for all stakeholders.  </a:t>
            </a: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endParaRPr kumimoji="0" lang="en-US" sz="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The community concern was mitigated, evidence was preserved for future litigation, </a:t>
            </a:r>
            <a:r>
              <a:rPr lang="en-US" sz="2000" dirty="0">
                <a:solidFill>
                  <a:prstClr val="white"/>
                </a:solidFill>
                <a:latin typeface="Helvetica" pitchFamily="2" charset="0"/>
              </a:rPr>
              <a:t>emotional support was provided to employees and </a:t>
            </a: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brand and reputation issues were managed.</a:t>
            </a: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endPar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endParaRPr>
          </a:p>
        </p:txBody>
      </p:sp>
      <p:cxnSp>
        <p:nvCxnSpPr>
          <p:cNvPr id="28" name="Straight Connector 27">
            <a:extLst>
              <a:ext uri="{FF2B5EF4-FFF2-40B4-BE49-F238E27FC236}">
                <a16:creationId xmlns:a16="http://schemas.microsoft.com/office/drawing/2014/main" id="{A78F20C0-438E-DF4B-AC89-050F59491461}"/>
              </a:ext>
            </a:extLst>
          </p:cNvPr>
          <p:cNvCxnSpPr/>
          <p:nvPr/>
        </p:nvCxnSpPr>
        <p:spPr>
          <a:xfrm>
            <a:off x="0" y="1444627"/>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29" name="Picture 28">
            <a:extLst>
              <a:ext uri="{FF2B5EF4-FFF2-40B4-BE49-F238E27FC236}">
                <a16:creationId xmlns:a16="http://schemas.microsoft.com/office/drawing/2014/main" id="{8AF88FCC-EFA4-DF44-A9D1-08421458C5DC}"/>
              </a:ext>
            </a:extLst>
          </p:cNvPr>
          <p:cNvPicPr>
            <a:picLocks noChangeAspect="1"/>
          </p:cNvPicPr>
          <p:nvPr/>
        </p:nvPicPr>
        <p:blipFill>
          <a:blip r:embed="rId3"/>
          <a:stretch>
            <a:fillRect/>
          </a:stretch>
        </p:blipFill>
        <p:spPr>
          <a:xfrm>
            <a:off x="274331" y="5750085"/>
            <a:ext cx="172590" cy="879475"/>
          </a:xfrm>
          <a:prstGeom prst="rect">
            <a:avLst/>
          </a:prstGeom>
        </p:spPr>
      </p:pic>
      <p:grpSp>
        <p:nvGrpSpPr>
          <p:cNvPr id="9" name="Group 8">
            <a:extLst>
              <a:ext uri="{FF2B5EF4-FFF2-40B4-BE49-F238E27FC236}">
                <a16:creationId xmlns:a16="http://schemas.microsoft.com/office/drawing/2014/main" id="{3538AED0-7294-C04F-8189-96BD7B308E14}"/>
              </a:ext>
            </a:extLst>
          </p:cNvPr>
          <p:cNvGrpSpPr/>
          <p:nvPr/>
        </p:nvGrpSpPr>
        <p:grpSpPr>
          <a:xfrm>
            <a:off x="5730821" y="1454899"/>
            <a:ext cx="730358" cy="621793"/>
            <a:chOff x="5730821" y="1312019"/>
            <a:chExt cx="730358" cy="621793"/>
          </a:xfrm>
        </p:grpSpPr>
        <p:sp>
          <p:nvSpPr>
            <p:cNvPr id="12" name="Triangle 11">
              <a:extLst>
                <a:ext uri="{FF2B5EF4-FFF2-40B4-BE49-F238E27FC236}">
                  <a16:creationId xmlns:a16="http://schemas.microsoft.com/office/drawing/2014/main" id="{6DF9ECC3-308C-404E-8A3F-1995ECFA8EB0}"/>
                </a:ext>
              </a:extLst>
            </p:cNvPr>
            <p:cNvSpPr>
              <a:spLocks noChangeAspect="1"/>
            </p:cNvSpPr>
            <p:nvPr/>
          </p:nvSpPr>
          <p:spPr>
            <a:xfrm rot="10800000">
              <a:off x="5730821" y="1312020"/>
              <a:ext cx="730358" cy="621792"/>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3" name="Triangle 12">
              <a:extLst>
                <a:ext uri="{FF2B5EF4-FFF2-40B4-BE49-F238E27FC236}">
                  <a16:creationId xmlns:a16="http://schemas.microsoft.com/office/drawing/2014/main" id="{FA9EBACC-91D3-3A46-A8DC-FB96167A3D4B}"/>
                </a:ext>
              </a:extLst>
            </p:cNvPr>
            <p:cNvSpPr>
              <a:spLocks noChangeAspect="1"/>
            </p:cNvSpPr>
            <p:nvPr/>
          </p:nvSpPr>
          <p:spPr>
            <a:xfrm rot="10800000">
              <a:off x="5807964" y="1312019"/>
              <a:ext cx="576072" cy="466344"/>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606181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CFBF31-89A4-894A-9D0A-95D72CCDE637}"/>
              </a:ext>
            </a:extLst>
          </p:cNvPr>
          <p:cNvSpPr/>
          <p:nvPr/>
        </p:nvSpPr>
        <p:spPr>
          <a:xfrm>
            <a:off x="11354375" y="137786"/>
            <a:ext cx="837625" cy="2116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a:extLst>
              <a:ext uri="{FF2B5EF4-FFF2-40B4-BE49-F238E27FC236}">
                <a16:creationId xmlns:a16="http://schemas.microsoft.com/office/drawing/2014/main" id="{50509F71-0BEC-D54D-BB4F-000AD0CC2E9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7EC7AB-867D-044D-9341-DBD215BEDA6B}"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3" name="Rectangle 2">
            <a:extLst>
              <a:ext uri="{FF2B5EF4-FFF2-40B4-BE49-F238E27FC236}">
                <a16:creationId xmlns:a16="http://schemas.microsoft.com/office/drawing/2014/main" id="{246142FF-CDA5-1E49-B391-D19ECEDF4CFB}"/>
              </a:ext>
            </a:extLst>
          </p:cNvPr>
          <p:cNvSpPr/>
          <p:nvPr/>
        </p:nvSpPr>
        <p:spPr>
          <a:xfrm>
            <a:off x="0" y="-18288"/>
            <a:ext cx="4114800" cy="688685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E7D5526-D01B-254C-9DA1-C62178AD804C}"/>
              </a:ext>
            </a:extLst>
          </p:cNvPr>
          <p:cNvSpPr txBox="1"/>
          <p:nvPr/>
        </p:nvSpPr>
        <p:spPr>
          <a:xfrm>
            <a:off x="5148002" y="470332"/>
            <a:ext cx="5881458" cy="1261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Times" pitchFamily="2" charset="0"/>
                <a:ea typeface="+mn-ea"/>
                <a:cs typeface="+mn-cs"/>
              </a:rPr>
              <a:t>Circumstance #1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C00000"/>
                </a:solidFill>
                <a:effectLst/>
                <a:uLnTx/>
                <a:uFillTx/>
                <a:latin typeface="Times" pitchFamily="2" charset="0"/>
                <a:ea typeface="+mn-ea"/>
                <a:cs typeface="+mn-cs"/>
              </a:rPr>
              <a:t>Public Gathering Venue</a:t>
            </a:r>
          </a:p>
        </p:txBody>
      </p:sp>
      <p:sp>
        <p:nvSpPr>
          <p:cNvPr id="10" name="TextBox 9">
            <a:extLst>
              <a:ext uri="{FF2B5EF4-FFF2-40B4-BE49-F238E27FC236}">
                <a16:creationId xmlns:a16="http://schemas.microsoft.com/office/drawing/2014/main" id="{731BB94A-C3D8-3445-9007-3888B2B4F8E6}"/>
              </a:ext>
            </a:extLst>
          </p:cNvPr>
          <p:cNvSpPr txBox="1"/>
          <p:nvPr/>
        </p:nvSpPr>
        <p:spPr>
          <a:xfrm>
            <a:off x="311830" y="885982"/>
            <a:ext cx="3491140" cy="5078313"/>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Helvetica"/>
                <a:ea typeface="+mn-ea"/>
                <a:cs typeface="Helvetica"/>
              </a:rPr>
              <a:t>Circumstance: </a:t>
            </a:r>
            <a:r>
              <a:rPr kumimoji="0" lang="en-US" sz="1800" b="0" i="0" u="none" strike="noStrike" kern="1200" cap="none" spc="0" normalizeH="0" baseline="0" noProof="0" dirty="0">
                <a:ln>
                  <a:noFill/>
                </a:ln>
                <a:solidFill>
                  <a:prstClr val="white"/>
                </a:solidFill>
                <a:effectLst/>
                <a:uLnTx/>
                <a:uFillTx/>
                <a:latin typeface="Helvetica"/>
                <a:ea typeface="+mn-ea"/>
                <a:cs typeface="Helvetica"/>
              </a:rPr>
              <a:t>An employee was terminated at a restaurant located in a tourist area in a major city following inappropriate interaction with a customer. </a:t>
            </a:r>
            <a:endParaRPr kumimoji="0" lang="en-US" sz="1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Helvetica"/>
                <a:ea typeface="+mn-ea"/>
                <a:cs typeface="Helvetica"/>
              </a:rPr>
              <a:t>While leaving the premises, the terminated employee told his co-workers that his employer 'would be sorry'. </a:t>
            </a:r>
            <a:endParaRPr kumimoji="0" lang="en-US" sz="1800" b="0" i="0" u="none" strike="noStrike" kern="1200" cap="none" spc="0" normalizeH="0" baseline="0" noProof="0" dirty="0">
              <a:ln>
                <a:noFill/>
              </a:ln>
              <a:solidFill>
                <a:prstClr val="white"/>
              </a:solidFill>
              <a:effectLst/>
              <a:uLnTx/>
              <a:uFillTx/>
              <a:latin typeface="Helvetica" pitchFamily="2" charset="0"/>
              <a:ea typeface="+mn-ea"/>
              <a:cs typeface="Helvetic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Helvetica"/>
                <a:ea typeface="+mn-ea"/>
                <a:cs typeface="Helvetica"/>
              </a:rPr>
              <a:t>The employer contacted the 24x7 # listed on their policy regarding their concern for impending violence. This call immediately triggered crisis response services.</a:t>
            </a:r>
          </a:p>
        </p:txBody>
      </p:sp>
      <p:sp>
        <p:nvSpPr>
          <p:cNvPr id="5" name="TextBox 4">
            <a:extLst>
              <a:ext uri="{FF2B5EF4-FFF2-40B4-BE49-F238E27FC236}">
                <a16:creationId xmlns:a16="http://schemas.microsoft.com/office/drawing/2014/main" id="{434708F4-73B7-854E-87FA-A6B523424536}"/>
              </a:ext>
            </a:extLst>
          </p:cNvPr>
          <p:cNvSpPr txBox="1"/>
          <p:nvPr/>
        </p:nvSpPr>
        <p:spPr>
          <a:xfrm>
            <a:off x="4739568" y="1943540"/>
            <a:ext cx="6804728" cy="481157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The following services were provided to the insured: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Immediate research into open-source intelligence</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a:ea typeface="+mn-ea"/>
                <a:cs typeface="Helvetica"/>
              </a:rPr>
              <a:t>Use of a geo-fence to monitor subject’s social media</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a:ea typeface="+mn-ea"/>
                <a:cs typeface="Helvetica"/>
              </a:rPr>
              <a:t>Coordination with law enforcement as well as with insured's security force to enhance security at the venue </a:t>
            </a:r>
            <a:endParaRPr kumimoji="0" lang="en-US" sz="1800" b="0" i="0" u="none" strike="noStrike" kern="1200" cap="none" spc="0" normalizeH="0" baseline="0" noProof="0" dirty="0">
              <a:ln>
                <a:noFill/>
              </a:ln>
              <a:solidFill>
                <a:prstClr val="black"/>
              </a:solidFill>
              <a:effectLst/>
              <a:uLnTx/>
              <a:uFillTx/>
              <a:latin typeface="Helvetica" pitchFamily="2" charset="0"/>
              <a:ea typeface="+mn-ea"/>
              <a:cs typeface="Helvetica"/>
            </a:endParaRP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Crisis management services to help with decision making and crisis communications</a:t>
            </a:r>
          </a:p>
          <a:p>
            <a:pPr marL="0" marR="0" lvl="0" indent="0" algn="l" defTabSz="914400" rtl="0" eaLnBrk="1" fontAlgn="auto" latinLnBrk="0" hangingPunct="1">
              <a:lnSpc>
                <a:spcPct val="100000"/>
              </a:lnSpc>
              <a:spcBef>
                <a:spcPts val="0"/>
              </a:spcBef>
              <a:spcAft>
                <a:spcPts val="40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endParaRP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The benefits the insured received from this response were:</a:t>
            </a:r>
          </a:p>
          <a:p>
            <a:pPr marL="347345" marR="0" lvl="0" indent="-347345" algn="l" defTabSz="914400" rtl="0" eaLnBrk="1" fontAlgn="base" latinLnBrk="0" hangingPunct="1">
              <a:lnSpc>
                <a:spcPct val="100000"/>
              </a:lnSpc>
              <a:spcBef>
                <a:spcPts val="0"/>
              </a:spcBef>
              <a:spcAft>
                <a:spcPts val="4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   </a:t>
            </a:r>
            <a:r>
              <a:rPr kumimoji="0" lang="en-US" sz="18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Support and empowerment of employees​</a:t>
            </a:r>
          </a:p>
          <a:p>
            <a:pPr marL="282575" marR="0" lvl="0" indent="-282575" algn="l" defTabSz="914400" rtl="0" eaLnBrk="1" fontAlgn="base"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a:ea typeface="+mn-ea"/>
                <a:cs typeface="Helvetica"/>
              </a:rPr>
              <a:t>Outreach by police to employee-subject​</a:t>
            </a:r>
          </a:p>
          <a:p>
            <a:pPr marL="282575" marR="0" lvl="0" indent="-282575" algn="l" defTabSz="914400" rtl="0" eaLnBrk="1" fontAlgn="base"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Prevention of an event of violence​</a:t>
            </a:r>
          </a:p>
          <a:p>
            <a:pPr marL="282575" marR="0" lvl="0" indent="-282575" algn="l" defTabSz="914400" rtl="0" eaLnBrk="1" fontAlgn="base"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rPr>
              <a:t>24x7 access to support if needed </a:t>
            </a:r>
          </a:p>
          <a:p>
            <a:pPr marL="282575" marR="0" lvl="0" indent="-282575"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Helvetica" panose="020B0604020202020204" pitchFamily="34" charset="0"/>
              <a:ea typeface="+mn-ea"/>
              <a:cs typeface="Helvetica" panose="020B0604020202020204" pitchFamily="34" charset="0"/>
            </a:endParaRPr>
          </a:p>
        </p:txBody>
      </p:sp>
      <p:grpSp>
        <p:nvGrpSpPr>
          <p:cNvPr id="12" name="Group 11">
            <a:extLst>
              <a:ext uri="{FF2B5EF4-FFF2-40B4-BE49-F238E27FC236}">
                <a16:creationId xmlns:a16="http://schemas.microsoft.com/office/drawing/2014/main" id="{4683DE5D-ABD5-2740-83CB-D7E944278C4D}"/>
              </a:ext>
            </a:extLst>
          </p:cNvPr>
          <p:cNvGrpSpPr/>
          <p:nvPr/>
        </p:nvGrpSpPr>
        <p:grpSpPr>
          <a:xfrm>
            <a:off x="4099309" y="513350"/>
            <a:ext cx="627083" cy="731520"/>
            <a:chOff x="-16042" y="756025"/>
            <a:chExt cx="627083" cy="731520"/>
          </a:xfrm>
        </p:grpSpPr>
        <p:sp>
          <p:nvSpPr>
            <p:cNvPr id="14" name="Triangle 13">
              <a:extLst>
                <a:ext uri="{FF2B5EF4-FFF2-40B4-BE49-F238E27FC236}">
                  <a16:creationId xmlns:a16="http://schemas.microsoft.com/office/drawing/2014/main" id="{6AE1A878-2B8D-4242-9CCB-F7D745091C04}"/>
                </a:ext>
              </a:extLst>
            </p:cNvPr>
            <p:cNvSpPr>
              <a:spLocks noChangeAspect="1"/>
            </p:cNvSpPr>
            <p:nvPr/>
          </p:nvSpPr>
          <p:spPr>
            <a:xfrm rot="5400000">
              <a:off x="-66109" y="810394"/>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riangle 17">
              <a:extLst>
                <a:ext uri="{FF2B5EF4-FFF2-40B4-BE49-F238E27FC236}">
                  <a16:creationId xmlns:a16="http://schemas.microsoft.com/office/drawing/2014/main" id="{567548DB-1D74-624C-878F-FAEC6F4D21DA}"/>
                </a:ext>
              </a:extLst>
            </p:cNvPr>
            <p:cNvSpPr>
              <a:spLocks noChangeAspect="1"/>
            </p:cNvSpPr>
            <p:nvPr/>
          </p:nvSpPr>
          <p:spPr>
            <a:xfrm rot="5400000">
              <a:off x="-70906" y="88861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2" name="Picture 21">
            <a:extLst>
              <a:ext uri="{FF2B5EF4-FFF2-40B4-BE49-F238E27FC236}">
                <a16:creationId xmlns:a16="http://schemas.microsoft.com/office/drawing/2014/main" id="{8AAC6ADB-8FE9-4342-8788-9C69BE240891}"/>
              </a:ext>
            </a:extLst>
          </p:cNvPr>
          <p:cNvPicPr>
            <a:picLocks noChangeAspect="1"/>
          </p:cNvPicPr>
          <p:nvPr/>
        </p:nvPicPr>
        <p:blipFill>
          <a:blip r:embed="rId3"/>
          <a:stretch>
            <a:fillRect/>
          </a:stretch>
        </p:blipFill>
        <p:spPr>
          <a:xfrm>
            <a:off x="11707580" y="5737946"/>
            <a:ext cx="172590" cy="879475"/>
          </a:xfrm>
          <a:prstGeom prst="rect">
            <a:avLst/>
          </a:prstGeom>
        </p:spPr>
      </p:pic>
    </p:spTree>
    <p:extLst>
      <p:ext uri="{BB962C8B-B14F-4D97-AF65-F5344CB8AC3E}">
        <p14:creationId xmlns:p14="http://schemas.microsoft.com/office/powerpoint/2010/main" val="3340939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CB0D08-8323-4C46-9927-79373C1A4478}"/>
              </a:ext>
            </a:extLst>
          </p:cNvPr>
          <p:cNvSpPr>
            <a:spLocks noGrp="1"/>
          </p:cNvSpPr>
          <p:nvPr>
            <p:ph type="sldNum" sz="quarter" idx="10"/>
          </p:nvPr>
        </p:nvSpPr>
        <p:spPr>
          <a:xfrm>
            <a:off x="11344709" y="6287310"/>
            <a:ext cx="455731" cy="45688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E78104-EA1D-3848-B42A-111A1E01B5C5}"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4" name="TextBox 3">
            <a:extLst>
              <a:ext uri="{FF2B5EF4-FFF2-40B4-BE49-F238E27FC236}">
                <a16:creationId xmlns:a16="http://schemas.microsoft.com/office/drawing/2014/main" id="{6D5604CC-A16D-C64C-B70B-AFEBB0256C8A}"/>
              </a:ext>
            </a:extLst>
          </p:cNvPr>
          <p:cNvSpPr txBox="1"/>
          <p:nvPr/>
        </p:nvSpPr>
        <p:spPr>
          <a:xfrm>
            <a:off x="633435" y="1124657"/>
            <a:ext cx="10988495" cy="1692771"/>
          </a:xfrm>
          <a:prstGeom prst="rect">
            <a:avLst/>
          </a:prstGeom>
          <a:noFill/>
        </p:spPr>
        <p:txBody>
          <a:bodyPr wrap="square" lIns="91440" tIns="45720" rIns="91440" bIns="45720" rtlCol="0" anchor="t">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Helvetica"/>
                <a:ea typeface="+mn-ea"/>
                <a:cs typeface="Times New Roman"/>
              </a:rPr>
              <a:t>Event: </a:t>
            </a:r>
            <a:r>
              <a:rPr kumimoji="0" lang="en-US" sz="1600" b="0" i="0" u="none" strike="noStrike" kern="1200" cap="none" spc="0" normalizeH="0" baseline="0" noProof="0" dirty="0">
                <a:ln>
                  <a:noFill/>
                </a:ln>
                <a:effectLst/>
                <a:uLnTx/>
                <a:uFillTx/>
                <a:latin typeface="Helvetica"/>
                <a:ea typeface="+mn-ea"/>
                <a:cs typeface="Helvetica"/>
              </a:rPr>
              <a:t>Drive by shooting in parking lot of school located in a multi-tenant facility. Bullet struck student in parking lot and penetrated wall of insured premise, grazing another student and landing in the foot of a third student. The victim in the parking lot was seriously injured and was taken inside the school during a lock-down and provided with first aid by school employees. The assailant was a former expelled student.</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effectLst/>
              <a:uLnTx/>
              <a:uFillTx/>
              <a:latin typeface="Helvetica"/>
              <a:ea typeface="+mn-ea"/>
              <a:cs typeface="Helvetic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Helvetica"/>
              <a:ea typeface="+mn-ea"/>
              <a:cs typeface="Times New Roman"/>
            </a:endParaRPr>
          </a:p>
        </p:txBody>
      </p:sp>
      <p:cxnSp>
        <p:nvCxnSpPr>
          <p:cNvPr id="8" name="Straight Connector 7">
            <a:extLst>
              <a:ext uri="{FF2B5EF4-FFF2-40B4-BE49-F238E27FC236}">
                <a16:creationId xmlns:a16="http://schemas.microsoft.com/office/drawing/2014/main" id="{DA9074C6-0A85-8449-9AB4-57A0C08A6F85}"/>
              </a:ext>
            </a:extLst>
          </p:cNvPr>
          <p:cNvCxnSpPr>
            <a:cxnSpLocks/>
          </p:cNvCxnSpPr>
          <p:nvPr/>
        </p:nvCxnSpPr>
        <p:spPr>
          <a:xfrm>
            <a:off x="4110076" y="2638969"/>
            <a:ext cx="22415" cy="407750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B088A08-BB0E-4846-B06F-263D7D686142}"/>
              </a:ext>
            </a:extLst>
          </p:cNvPr>
          <p:cNvCxnSpPr/>
          <p:nvPr/>
        </p:nvCxnSpPr>
        <p:spPr>
          <a:xfrm>
            <a:off x="6805" y="2649233"/>
            <a:ext cx="12192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115CA151-929A-AD4D-9FA0-41B302545740}"/>
              </a:ext>
            </a:extLst>
          </p:cNvPr>
          <p:cNvSpPr txBox="1"/>
          <p:nvPr/>
        </p:nvSpPr>
        <p:spPr>
          <a:xfrm>
            <a:off x="454926" y="2949823"/>
            <a:ext cx="3383280" cy="270843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The following crisis response services were provided to the insured: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Psychological first aid for employees who treated the injured students and families of impacted students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Crisis communications support</a:t>
            </a:r>
            <a:endParaRPr lang="en-US" sz="1600" dirty="0">
              <a:solidFill>
                <a:prstClr val="black"/>
              </a:solidFill>
              <a:latin typeface="Helvetica"/>
              <a:cs typeface="Helvetica"/>
            </a:endParaRP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Retention of legal and investigation services</a:t>
            </a: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endParaRPr>
          </a:p>
        </p:txBody>
      </p:sp>
      <p:sp>
        <p:nvSpPr>
          <p:cNvPr id="7" name="TextBox 6">
            <a:extLst>
              <a:ext uri="{FF2B5EF4-FFF2-40B4-BE49-F238E27FC236}">
                <a16:creationId xmlns:a16="http://schemas.microsoft.com/office/drawing/2014/main" id="{8D81811D-9455-CA45-96B9-0C80DE2C4149}"/>
              </a:ext>
            </a:extLst>
          </p:cNvPr>
          <p:cNvSpPr txBox="1"/>
          <p:nvPr/>
        </p:nvSpPr>
        <p:spPr>
          <a:xfrm>
            <a:off x="4436043" y="2949823"/>
            <a:ext cx="3383280" cy="291361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a:ea typeface="+mn-ea"/>
                <a:cs typeface="Helvetica"/>
              </a:rPr>
              <a:t>Insurer indemnified costs related to the immediate crisis response which included:</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Psychological counselors </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Crisis management</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Crisis communications</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Legal services</a:t>
            </a:r>
          </a:p>
          <a:p>
            <a:pPr marL="342900" marR="0" lvl="0" indent="-3429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Investigation services</a:t>
            </a:r>
          </a:p>
          <a:p>
            <a:pPr marL="0" marR="0" lvl="0" indent="0" algn="l" defTabSz="914400" rtl="0" eaLnBrk="1" fontAlgn="auto" latinLnBrk="0" hangingPunct="1">
              <a:lnSpc>
                <a:spcPct val="100000"/>
              </a:lnSpc>
              <a:spcBef>
                <a:spcPts val="0"/>
              </a:spcBef>
              <a:spcAft>
                <a:spcPts val="4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endParaRPr>
          </a:p>
        </p:txBody>
      </p:sp>
      <p:cxnSp>
        <p:nvCxnSpPr>
          <p:cNvPr id="12" name="Straight Connector 11">
            <a:extLst>
              <a:ext uri="{FF2B5EF4-FFF2-40B4-BE49-F238E27FC236}">
                <a16:creationId xmlns:a16="http://schemas.microsoft.com/office/drawing/2014/main" id="{EDE5974E-4E6B-6E46-9138-0942A22B6D7F}"/>
              </a:ext>
            </a:extLst>
          </p:cNvPr>
          <p:cNvCxnSpPr>
            <a:cxnSpLocks/>
          </p:cNvCxnSpPr>
          <p:nvPr/>
        </p:nvCxnSpPr>
        <p:spPr>
          <a:xfrm>
            <a:off x="8048304" y="2638969"/>
            <a:ext cx="22415" cy="4077508"/>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FC03882-B032-DF47-ACC9-96F33D9F5B5A}"/>
              </a:ext>
            </a:extLst>
          </p:cNvPr>
          <p:cNvSpPr txBox="1"/>
          <p:nvPr/>
        </p:nvSpPr>
        <p:spPr>
          <a:xfrm>
            <a:off x="8417160" y="2949823"/>
            <a:ext cx="3383280" cy="167225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The benefits that flowed to the insured included: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Preservation of evidence for future litigation</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Helvetica" pitchFamily="2" charset="0"/>
                <a:ea typeface="+mn-ea"/>
                <a:cs typeface="+mn-cs"/>
              </a:rPr>
              <a:t>Emotional support for employees and victim families</a:t>
            </a:r>
          </a:p>
        </p:txBody>
      </p:sp>
      <p:sp>
        <p:nvSpPr>
          <p:cNvPr id="16" name="TextBox 15">
            <a:extLst>
              <a:ext uri="{FF2B5EF4-FFF2-40B4-BE49-F238E27FC236}">
                <a16:creationId xmlns:a16="http://schemas.microsoft.com/office/drawing/2014/main" id="{7281617A-3311-564B-B489-7F03590D1FA3}"/>
              </a:ext>
            </a:extLst>
          </p:cNvPr>
          <p:cNvSpPr txBox="1"/>
          <p:nvPr/>
        </p:nvSpPr>
        <p:spPr>
          <a:xfrm>
            <a:off x="1324302" y="60971"/>
            <a:ext cx="8466149"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C00000"/>
                </a:solidFill>
                <a:effectLst/>
                <a:uLnTx/>
                <a:uFillTx/>
                <a:latin typeface="Times" pitchFamily="2" charset="0"/>
                <a:ea typeface="+mn-ea"/>
                <a:cs typeface="+mn-cs"/>
              </a:rPr>
              <a:t>Case Study #6: School</a:t>
            </a:r>
          </a:p>
        </p:txBody>
      </p:sp>
      <p:grpSp>
        <p:nvGrpSpPr>
          <p:cNvPr id="11" name="Group 10">
            <a:extLst>
              <a:ext uri="{FF2B5EF4-FFF2-40B4-BE49-F238E27FC236}">
                <a16:creationId xmlns:a16="http://schemas.microsoft.com/office/drawing/2014/main" id="{6F8EF344-900A-2E4C-805B-49B3559DBF76}"/>
              </a:ext>
            </a:extLst>
          </p:cNvPr>
          <p:cNvGrpSpPr>
            <a:grpSpLocks noChangeAspect="1"/>
          </p:cNvGrpSpPr>
          <p:nvPr/>
        </p:nvGrpSpPr>
        <p:grpSpPr>
          <a:xfrm>
            <a:off x="3953597" y="2664151"/>
            <a:ext cx="312958" cy="266438"/>
            <a:chOff x="3158905" y="-679302"/>
            <a:chExt cx="731520" cy="622782"/>
          </a:xfrm>
        </p:grpSpPr>
        <p:sp>
          <p:nvSpPr>
            <p:cNvPr id="20" name="Triangle 19">
              <a:extLst>
                <a:ext uri="{FF2B5EF4-FFF2-40B4-BE49-F238E27FC236}">
                  <a16:creationId xmlns:a16="http://schemas.microsoft.com/office/drawing/2014/main" id="{7F3507E0-B748-2B4F-B79A-AEC1D015AA28}"/>
                </a:ext>
              </a:extLst>
            </p:cNvPr>
            <p:cNvSpPr>
              <a:spLocks noChangeAspect="1"/>
            </p:cNvSpPr>
            <p:nvPr/>
          </p:nvSpPr>
          <p:spPr>
            <a:xfrm rot="10800000">
              <a:off x="3158905" y="-679301"/>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Triangle 20">
              <a:extLst>
                <a:ext uri="{FF2B5EF4-FFF2-40B4-BE49-F238E27FC236}">
                  <a16:creationId xmlns:a16="http://schemas.microsoft.com/office/drawing/2014/main" id="{34EE547F-7842-154F-9259-52B2EB014B4C}"/>
                </a:ext>
              </a:extLst>
            </p:cNvPr>
            <p:cNvSpPr>
              <a:spLocks noChangeAspect="1"/>
            </p:cNvSpPr>
            <p:nvPr/>
          </p:nvSpPr>
          <p:spPr>
            <a:xfrm rot="10800000">
              <a:off x="3236630" y="-67930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22" name="Group 21">
            <a:extLst>
              <a:ext uri="{FF2B5EF4-FFF2-40B4-BE49-F238E27FC236}">
                <a16:creationId xmlns:a16="http://schemas.microsoft.com/office/drawing/2014/main" id="{8887F728-A895-4147-B720-A406D29C1A6F}"/>
              </a:ext>
            </a:extLst>
          </p:cNvPr>
          <p:cNvGrpSpPr>
            <a:grpSpLocks noChangeAspect="1"/>
          </p:cNvGrpSpPr>
          <p:nvPr/>
        </p:nvGrpSpPr>
        <p:grpSpPr>
          <a:xfrm>
            <a:off x="7891825" y="2664151"/>
            <a:ext cx="312958" cy="266438"/>
            <a:chOff x="3158905" y="-679302"/>
            <a:chExt cx="731520" cy="622782"/>
          </a:xfrm>
        </p:grpSpPr>
        <p:sp>
          <p:nvSpPr>
            <p:cNvPr id="23" name="Triangle 22">
              <a:extLst>
                <a:ext uri="{FF2B5EF4-FFF2-40B4-BE49-F238E27FC236}">
                  <a16:creationId xmlns:a16="http://schemas.microsoft.com/office/drawing/2014/main" id="{3B471A7D-82A9-ED48-86BE-BAF4609C4061}"/>
                </a:ext>
              </a:extLst>
            </p:cNvPr>
            <p:cNvSpPr>
              <a:spLocks noChangeAspect="1"/>
            </p:cNvSpPr>
            <p:nvPr/>
          </p:nvSpPr>
          <p:spPr>
            <a:xfrm rot="10800000">
              <a:off x="3158905" y="-679301"/>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Triangle 23">
              <a:extLst>
                <a:ext uri="{FF2B5EF4-FFF2-40B4-BE49-F238E27FC236}">
                  <a16:creationId xmlns:a16="http://schemas.microsoft.com/office/drawing/2014/main" id="{ED962497-2F0D-984D-8C2E-725F51745AEA}"/>
                </a:ext>
              </a:extLst>
            </p:cNvPr>
            <p:cNvSpPr>
              <a:spLocks noChangeAspect="1"/>
            </p:cNvSpPr>
            <p:nvPr/>
          </p:nvSpPr>
          <p:spPr>
            <a:xfrm rot="10800000">
              <a:off x="3236630" y="-67930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6" name="Picture 25">
            <a:extLst>
              <a:ext uri="{FF2B5EF4-FFF2-40B4-BE49-F238E27FC236}">
                <a16:creationId xmlns:a16="http://schemas.microsoft.com/office/drawing/2014/main" id="{CBCAD105-2BFF-CC46-BECE-D0AF0133222B}"/>
              </a:ext>
            </a:extLst>
          </p:cNvPr>
          <p:cNvPicPr>
            <a:picLocks noChangeAspect="1"/>
          </p:cNvPicPr>
          <p:nvPr/>
        </p:nvPicPr>
        <p:blipFill>
          <a:blip r:embed="rId3"/>
          <a:stretch>
            <a:fillRect/>
          </a:stretch>
        </p:blipFill>
        <p:spPr>
          <a:xfrm>
            <a:off x="274331" y="5750085"/>
            <a:ext cx="172590" cy="879475"/>
          </a:xfrm>
          <a:prstGeom prst="rect">
            <a:avLst/>
          </a:prstGeom>
        </p:spPr>
      </p:pic>
    </p:spTree>
    <p:extLst>
      <p:ext uri="{BB962C8B-B14F-4D97-AF65-F5344CB8AC3E}">
        <p14:creationId xmlns:p14="http://schemas.microsoft.com/office/powerpoint/2010/main" val="424096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2CCEC6-80E2-AE48-9DFD-D14DD31C271C}"/>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3E78104-EA1D-3848-B42A-111A1E01B5C5}"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6" name="TextBox 5">
            <a:extLst>
              <a:ext uri="{FF2B5EF4-FFF2-40B4-BE49-F238E27FC236}">
                <a16:creationId xmlns:a16="http://schemas.microsoft.com/office/drawing/2014/main" id="{19019F30-E7D7-274B-87B0-2A81AEB19AB6}"/>
              </a:ext>
            </a:extLst>
          </p:cNvPr>
          <p:cNvSpPr txBox="1"/>
          <p:nvPr/>
        </p:nvSpPr>
        <p:spPr>
          <a:xfrm>
            <a:off x="170939" y="438575"/>
            <a:ext cx="11746730" cy="769441"/>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Takeaways from Case Study #6: School</a:t>
            </a:r>
          </a:p>
        </p:txBody>
      </p:sp>
      <p:sp>
        <p:nvSpPr>
          <p:cNvPr id="7" name="TextBox 6">
            <a:extLst>
              <a:ext uri="{FF2B5EF4-FFF2-40B4-BE49-F238E27FC236}">
                <a16:creationId xmlns:a16="http://schemas.microsoft.com/office/drawing/2014/main" id="{BF40437D-5959-0F44-9709-EE626FB25441}"/>
              </a:ext>
            </a:extLst>
          </p:cNvPr>
          <p:cNvSpPr txBox="1"/>
          <p:nvPr/>
        </p:nvSpPr>
        <p:spPr>
          <a:xfrm>
            <a:off x="755054" y="2202564"/>
            <a:ext cx="10681893" cy="221599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In the aftermath of this type of deadly weapon event, leadership requires support and guidance around the decisions they need to make, actions they need to take, and words they need to say.</a:t>
            </a: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endParaRPr kumimoji="0" lang="en-US" sz="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r>
              <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rPr>
              <a:t>Employees and victims and families received emotional support and brand and reputation issues were managed.</a:t>
            </a:r>
          </a:p>
          <a:p>
            <a:pPr marL="342900" marR="0" lvl="0" indent="-342900" algn="l" defTabSz="914400" rtl="0" eaLnBrk="1" fontAlgn="auto" latinLnBrk="0" hangingPunct="1">
              <a:lnSpc>
                <a:spcPct val="100000"/>
              </a:lnSpc>
              <a:spcBef>
                <a:spcPts val="0"/>
              </a:spcBef>
              <a:spcAft>
                <a:spcPts val="400"/>
              </a:spcAft>
              <a:buClr>
                <a:srgbClr val="FF0000"/>
              </a:buClr>
              <a:buSzTx/>
              <a:buFont typeface="Arial" panose="020B0604020202020204" pitchFamily="34" charset="0"/>
              <a:buChar char="•"/>
              <a:tabLst/>
              <a:defRPr/>
            </a:pPr>
            <a:endParaRPr kumimoji="0" lang="en-US" sz="2000" b="0" i="0" u="none" strike="noStrike" kern="1200" cap="none" spc="0" normalizeH="0" baseline="0" noProof="0" dirty="0">
              <a:ln>
                <a:noFill/>
              </a:ln>
              <a:solidFill>
                <a:prstClr val="white"/>
              </a:solidFill>
              <a:effectLst/>
              <a:uLnTx/>
              <a:uFillTx/>
              <a:latin typeface="Helvetica" pitchFamily="2" charset="0"/>
              <a:ea typeface="+mn-ea"/>
              <a:cs typeface="+mn-cs"/>
            </a:endParaRPr>
          </a:p>
        </p:txBody>
      </p:sp>
      <p:cxnSp>
        <p:nvCxnSpPr>
          <p:cNvPr id="28" name="Straight Connector 27">
            <a:extLst>
              <a:ext uri="{FF2B5EF4-FFF2-40B4-BE49-F238E27FC236}">
                <a16:creationId xmlns:a16="http://schemas.microsoft.com/office/drawing/2014/main" id="{A78F20C0-438E-DF4B-AC89-050F59491461}"/>
              </a:ext>
            </a:extLst>
          </p:cNvPr>
          <p:cNvCxnSpPr/>
          <p:nvPr/>
        </p:nvCxnSpPr>
        <p:spPr>
          <a:xfrm>
            <a:off x="0" y="1444627"/>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29" name="Picture 28">
            <a:extLst>
              <a:ext uri="{FF2B5EF4-FFF2-40B4-BE49-F238E27FC236}">
                <a16:creationId xmlns:a16="http://schemas.microsoft.com/office/drawing/2014/main" id="{8AF88FCC-EFA4-DF44-A9D1-08421458C5DC}"/>
              </a:ext>
            </a:extLst>
          </p:cNvPr>
          <p:cNvPicPr>
            <a:picLocks noChangeAspect="1"/>
          </p:cNvPicPr>
          <p:nvPr/>
        </p:nvPicPr>
        <p:blipFill>
          <a:blip r:embed="rId3"/>
          <a:stretch>
            <a:fillRect/>
          </a:stretch>
        </p:blipFill>
        <p:spPr>
          <a:xfrm>
            <a:off x="274331" y="5750085"/>
            <a:ext cx="172590" cy="879475"/>
          </a:xfrm>
          <a:prstGeom prst="rect">
            <a:avLst/>
          </a:prstGeom>
        </p:spPr>
      </p:pic>
      <p:grpSp>
        <p:nvGrpSpPr>
          <p:cNvPr id="9" name="Group 8">
            <a:extLst>
              <a:ext uri="{FF2B5EF4-FFF2-40B4-BE49-F238E27FC236}">
                <a16:creationId xmlns:a16="http://schemas.microsoft.com/office/drawing/2014/main" id="{3538AED0-7294-C04F-8189-96BD7B308E14}"/>
              </a:ext>
            </a:extLst>
          </p:cNvPr>
          <p:cNvGrpSpPr/>
          <p:nvPr/>
        </p:nvGrpSpPr>
        <p:grpSpPr>
          <a:xfrm>
            <a:off x="5730821" y="1454899"/>
            <a:ext cx="730358" cy="621793"/>
            <a:chOff x="5730821" y="1312019"/>
            <a:chExt cx="730358" cy="621793"/>
          </a:xfrm>
        </p:grpSpPr>
        <p:sp>
          <p:nvSpPr>
            <p:cNvPr id="12" name="Triangle 11">
              <a:extLst>
                <a:ext uri="{FF2B5EF4-FFF2-40B4-BE49-F238E27FC236}">
                  <a16:creationId xmlns:a16="http://schemas.microsoft.com/office/drawing/2014/main" id="{6DF9ECC3-308C-404E-8A3F-1995ECFA8EB0}"/>
                </a:ext>
              </a:extLst>
            </p:cNvPr>
            <p:cNvSpPr>
              <a:spLocks noChangeAspect="1"/>
            </p:cNvSpPr>
            <p:nvPr/>
          </p:nvSpPr>
          <p:spPr>
            <a:xfrm rot="10800000">
              <a:off x="5730821" y="1312020"/>
              <a:ext cx="730358" cy="621792"/>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3" name="Triangle 12">
              <a:extLst>
                <a:ext uri="{FF2B5EF4-FFF2-40B4-BE49-F238E27FC236}">
                  <a16:creationId xmlns:a16="http://schemas.microsoft.com/office/drawing/2014/main" id="{FA9EBACC-91D3-3A46-A8DC-FB96167A3D4B}"/>
                </a:ext>
              </a:extLst>
            </p:cNvPr>
            <p:cNvSpPr>
              <a:spLocks noChangeAspect="1"/>
            </p:cNvSpPr>
            <p:nvPr/>
          </p:nvSpPr>
          <p:spPr>
            <a:xfrm rot="10800000">
              <a:off x="5807964" y="1312019"/>
              <a:ext cx="576072" cy="466344"/>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4047934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CFBF31-89A4-894A-9D0A-95D72CCDE637}"/>
              </a:ext>
            </a:extLst>
          </p:cNvPr>
          <p:cNvSpPr/>
          <p:nvPr/>
        </p:nvSpPr>
        <p:spPr>
          <a:xfrm>
            <a:off x="11354375" y="137786"/>
            <a:ext cx="837625" cy="2116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a:extLst>
              <a:ext uri="{FF2B5EF4-FFF2-40B4-BE49-F238E27FC236}">
                <a16:creationId xmlns:a16="http://schemas.microsoft.com/office/drawing/2014/main" id="{50509F71-0BEC-D54D-BB4F-000AD0CC2E9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7EC7AB-867D-044D-9341-DBD215BEDA6B}"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3" name="Rectangle 2">
            <a:extLst>
              <a:ext uri="{FF2B5EF4-FFF2-40B4-BE49-F238E27FC236}">
                <a16:creationId xmlns:a16="http://schemas.microsoft.com/office/drawing/2014/main" id="{246142FF-CDA5-1E49-B391-D19ECEDF4CFB}"/>
              </a:ext>
            </a:extLst>
          </p:cNvPr>
          <p:cNvSpPr/>
          <p:nvPr/>
        </p:nvSpPr>
        <p:spPr>
          <a:xfrm>
            <a:off x="-5084" y="0"/>
            <a:ext cx="4114800" cy="688685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E7D5526-D01B-254C-9DA1-C62178AD804C}"/>
              </a:ext>
            </a:extLst>
          </p:cNvPr>
          <p:cNvSpPr txBox="1"/>
          <p:nvPr/>
        </p:nvSpPr>
        <p:spPr>
          <a:xfrm>
            <a:off x="4738799" y="424054"/>
            <a:ext cx="7076101" cy="1261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Times" pitchFamily="2" charset="0"/>
                <a:ea typeface="+mn-ea"/>
                <a:cs typeface="+mn-cs"/>
              </a:rPr>
              <a:t>Circumstance #2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C00000"/>
                </a:solidFill>
                <a:effectLst/>
                <a:uLnTx/>
                <a:uFillTx/>
                <a:latin typeface="Times" pitchFamily="2" charset="0"/>
                <a:ea typeface="+mn-ea"/>
                <a:cs typeface="+mn-cs"/>
              </a:rPr>
              <a:t>Financial Institution</a:t>
            </a:r>
          </a:p>
        </p:txBody>
      </p:sp>
      <p:sp>
        <p:nvSpPr>
          <p:cNvPr id="10" name="TextBox 9">
            <a:extLst>
              <a:ext uri="{FF2B5EF4-FFF2-40B4-BE49-F238E27FC236}">
                <a16:creationId xmlns:a16="http://schemas.microsoft.com/office/drawing/2014/main" id="{731BB94A-C3D8-3445-9007-3888B2B4F8E6}"/>
              </a:ext>
            </a:extLst>
          </p:cNvPr>
          <p:cNvSpPr txBox="1"/>
          <p:nvPr/>
        </p:nvSpPr>
        <p:spPr>
          <a:xfrm>
            <a:off x="273808" y="1042769"/>
            <a:ext cx="3557016" cy="480131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Helvetica"/>
                <a:ea typeface="+mn-lt"/>
                <a:cs typeface="Helvetica"/>
              </a:rPr>
              <a:t>Circumstance: </a:t>
            </a:r>
            <a:r>
              <a:rPr kumimoji="0" lang="en-US" sz="1800" b="0" i="0" u="none" strike="noStrike" kern="1200" cap="none" spc="0" normalizeH="0" baseline="0" noProof="0" dirty="0">
                <a:ln>
                  <a:noFill/>
                </a:ln>
                <a:solidFill>
                  <a:prstClr val="white"/>
                </a:solidFill>
                <a:effectLst/>
                <a:uLnTx/>
                <a:uFillTx/>
                <a:latin typeface="Helvetica"/>
                <a:ea typeface="+mn-lt"/>
                <a:cs typeface="Helvetica"/>
              </a:rPr>
              <a:t>An</a:t>
            </a:r>
            <a:r>
              <a:rPr kumimoji="0" lang="en-US" sz="1800" b="0" i="0" u="none" strike="noStrike" kern="1200" cap="none" spc="0" normalizeH="0" baseline="0" noProof="0" dirty="0">
                <a:ln>
                  <a:noFill/>
                </a:ln>
                <a:solidFill>
                  <a:prstClr val="white"/>
                </a:solidFill>
                <a:effectLst/>
                <a:uLnTx/>
                <a:uFillTx/>
                <a:latin typeface="Helvetica"/>
                <a:ea typeface="+mn-ea"/>
                <a:cs typeface="Helvetica"/>
              </a:rPr>
              <a:t> Individual applied for a position at a financial services company. He was not hired. </a:t>
            </a:r>
            <a:endParaRPr kumimoji="0" lang="en-US" sz="1800" b="0" i="0" u="none" strike="noStrike" kern="1200" cap="none" spc="0" normalizeH="0" baseline="0" noProof="0" dirty="0">
              <a:ln>
                <a:noFill/>
              </a:ln>
              <a:solidFill>
                <a:prstClr val="white"/>
              </a:solidFill>
              <a:effectLst/>
              <a:uLnTx/>
              <a:uFillTx/>
              <a:latin typeface="Helvetica" pitchFamily="2" charset="0"/>
              <a:ea typeface="+mn-ea"/>
              <a:cs typeface="Helvetic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Helvetica"/>
                <a:ea typeface="+mn-ea"/>
                <a:cs typeface="Helvetica"/>
              </a:rPr>
              <a:t>He subsequently made threats towards the individual who interviewed him at the organization. He also sent a threatening card to the individual’s home, addressed to his family.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Helvetica"/>
                <a:ea typeface="+mn-ea"/>
                <a:cs typeface="Helvetica"/>
              </a:rPr>
              <a:t>The insured financial services company contacted the 24x7 #. CrisisRisk immediately responded.</a:t>
            </a:r>
          </a:p>
        </p:txBody>
      </p:sp>
      <p:sp>
        <p:nvSpPr>
          <p:cNvPr id="5" name="TextBox 4">
            <a:extLst>
              <a:ext uri="{FF2B5EF4-FFF2-40B4-BE49-F238E27FC236}">
                <a16:creationId xmlns:a16="http://schemas.microsoft.com/office/drawing/2014/main" id="{434708F4-73B7-854E-87FA-A6B523424536}"/>
              </a:ext>
            </a:extLst>
          </p:cNvPr>
          <p:cNvSpPr txBox="1"/>
          <p:nvPr/>
        </p:nvSpPr>
        <p:spPr>
          <a:xfrm>
            <a:off x="4924516" y="1918004"/>
            <a:ext cx="6704666" cy="4206280"/>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The following services were coordinated and provided:</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Immediate research into open-source intelligence</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a:ea typeface="+mn-ea"/>
                <a:cs typeface="Helvetica"/>
              </a:rPr>
              <a:t>Coordination with the insured to enhance security and notify employees of the description of the subject’s vehicle</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Coordination with law enforcement in multi-state jurisdictions where subject resided and where the insured was located </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Reassurance of access to support as needed</a:t>
            </a:r>
          </a:p>
          <a:p>
            <a:pPr marL="0" marR="0" lvl="0" indent="0" algn="l" defTabSz="914400" rtl="0" eaLnBrk="1" fontAlgn="auto" latinLnBrk="0" hangingPunct="1">
              <a:lnSpc>
                <a:spcPct val="100000"/>
              </a:lnSpc>
              <a:spcBef>
                <a:spcPts val="0"/>
              </a:spcBef>
              <a:spcAft>
                <a:spcPts val="40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endParaRP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The benefit the insured received was as follows: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Crisis management and consultation </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Assistance in managing a potentially violent situation  </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Prevention of an event of violence</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Protection and empowerment of employees</a:t>
            </a:r>
          </a:p>
        </p:txBody>
      </p:sp>
      <p:grpSp>
        <p:nvGrpSpPr>
          <p:cNvPr id="12" name="Group 11">
            <a:extLst>
              <a:ext uri="{FF2B5EF4-FFF2-40B4-BE49-F238E27FC236}">
                <a16:creationId xmlns:a16="http://schemas.microsoft.com/office/drawing/2014/main" id="{F9DEF74A-8E8C-6547-A875-2815C9D27E44}"/>
              </a:ext>
            </a:extLst>
          </p:cNvPr>
          <p:cNvGrpSpPr/>
          <p:nvPr/>
        </p:nvGrpSpPr>
        <p:grpSpPr>
          <a:xfrm>
            <a:off x="4099309" y="513350"/>
            <a:ext cx="627083" cy="731520"/>
            <a:chOff x="-16042" y="756025"/>
            <a:chExt cx="627083" cy="731520"/>
          </a:xfrm>
        </p:grpSpPr>
        <p:sp>
          <p:nvSpPr>
            <p:cNvPr id="14" name="Triangle 13">
              <a:extLst>
                <a:ext uri="{FF2B5EF4-FFF2-40B4-BE49-F238E27FC236}">
                  <a16:creationId xmlns:a16="http://schemas.microsoft.com/office/drawing/2014/main" id="{014C39EA-508D-8747-B589-97553F7F28EF}"/>
                </a:ext>
              </a:extLst>
            </p:cNvPr>
            <p:cNvSpPr>
              <a:spLocks noChangeAspect="1"/>
            </p:cNvSpPr>
            <p:nvPr/>
          </p:nvSpPr>
          <p:spPr>
            <a:xfrm rot="5400000">
              <a:off x="-66109" y="810394"/>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riangle 17">
              <a:extLst>
                <a:ext uri="{FF2B5EF4-FFF2-40B4-BE49-F238E27FC236}">
                  <a16:creationId xmlns:a16="http://schemas.microsoft.com/office/drawing/2014/main" id="{BEE7C39F-8798-C340-AE6B-01BD7ED302F2}"/>
                </a:ext>
              </a:extLst>
            </p:cNvPr>
            <p:cNvSpPr>
              <a:spLocks noChangeAspect="1"/>
            </p:cNvSpPr>
            <p:nvPr/>
          </p:nvSpPr>
          <p:spPr>
            <a:xfrm rot="5400000">
              <a:off x="-70906" y="88861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2" name="Picture 21">
            <a:extLst>
              <a:ext uri="{FF2B5EF4-FFF2-40B4-BE49-F238E27FC236}">
                <a16:creationId xmlns:a16="http://schemas.microsoft.com/office/drawing/2014/main" id="{3FEB66A5-6C08-0741-84DB-5112C52843C3}"/>
              </a:ext>
            </a:extLst>
          </p:cNvPr>
          <p:cNvPicPr>
            <a:picLocks noChangeAspect="1"/>
          </p:cNvPicPr>
          <p:nvPr/>
        </p:nvPicPr>
        <p:blipFill>
          <a:blip r:embed="rId3"/>
          <a:stretch>
            <a:fillRect/>
          </a:stretch>
        </p:blipFill>
        <p:spPr>
          <a:xfrm>
            <a:off x="11707580" y="5737946"/>
            <a:ext cx="172590" cy="879475"/>
          </a:xfrm>
          <a:prstGeom prst="rect">
            <a:avLst/>
          </a:prstGeom>
        </p:spPr>
      </p:pic>
    </p:spTree>
    <p:extLst>
      <p:ext uri="{BB962C8B-B14F-4D97-AF65-F5344CB8AC3E}">
        <p14:creationId xmlns:p14="http://schemas.microsoft.com/office/powerpoint/2010/main" val="3273215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CFBF31-89A4-894A-9D0A-95D72CCDE637}"/>
              </a:ext>
            </a:extLst>
          </p:cNvPr>
          <p:cNvSpPr/>
          <p:nvPr/>
        </p:nvSpPr>
        <p:spPr>
          <a:xfrm>
            <a:off x="11354375" y="137786"/>
            <a:ext cx="837625" cy="2116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a:extLst>
              <a:ext uri="{FF2B5EF4-FFF2-40B4-BE49-F238E27FC236}">
                <a16:creationId xmlns:a16="http://schemas.microsoft.com/office/drawing/2014/main" id="{50509F71-0BEC-D54D-BB4F-000AD0CC2E9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7EC7AB-867D-044D-9341-DBD215BEDA6B}"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3" name="Rectangle 2">
            <a:extLst>
              <a:ext uri="{FF2B5EF4-FFF2-40B4-BE49-F238E27FC236}">
                <a16:creationId xmlns:a16="http://schemas.microsoft.com/office/drawing/2014/main" id="{246142FF-CDA5-1E49-B391-D19ECEDF4CFB}"/>
              </a:ext>
            </a:extLst>
          </p:cNvPr>
          <p:cNvSpPr/>
          <p:nvPr/>
        </p:nvSpPr>
        <p:spPr>
          <a:xfrm>
            <a:off x="0" y="0"/>
            <a:ext cx="4114800" cy="688685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E7D5526-D01B-254C-9DA1-C62178AD804C}"/>
              </a:ext>
            </a:extLst>
          </p:cNvPr>
          <p:cNvSpPr txBox="1"/>
          <p:nvPr/>
        </p:nvSpPr>
        <p:spPr>
          <a:xfrm>
            <a:off x="4736378" y="429891"/>
            <a:ext cx="6824791" cy="1261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Times" pitchFamily="2" charset="0"/>
                <a:ea typeface="+mn-ea"/>
                <a:cs typeface="+mn-cs"/>
              </a:rPr>
              <a:t>Circumstance #3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C00000"/>
                </a:solidFill>
                <a:effectLst/>
                <a:uLnTx/>
                <a:uFillTx/>
                <a:latin typeface="Times" pitchFamily="2" charset="0"/>
                <a:ea typeface="+mn-ea"/>
                <a:cs typeface="+mn-cs"/>
              </a:rPr>
              <a:t>Public Agency</a:t>
            </a:r>
          </a:p>
        </p:txBody>
      </p:sp>
      <p:sp>
        <p:nvSpPr>
          <p:cNvPr id="10" name="TextBox 9">
            <a:extLst>
              <a:ext uri="{FF2B5EF4-FFF2-40B4-BE49-F238E27FC236}">
                <a16:creationId xmlns:a16="http://schemas.microsoft.com/office/drawing/2014/main" id="{731BB94A-C3D8-3445-9007-3888B2B4F8E6}"/>
              </a:ext>
            </a:extLst>
          </p:cNvPr>
          <p:cNvSpPr txBox="1"/>
          <p:nvPr/>
        </p:nvSpPr>
        <p:spPr>
          <a:xfrm>
            <a:off x="278892" y="904270"/>
            <a:ext cx="3557016" cy="5078313"/>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Helvetica"/>
                <a:ea typeface="+mn-ea"/>
                <a:cs typeface="Helvetica"/>
              </a:rPr>
              <a:t>Circumstance: </a:t>
            </a:r>
            <a:r>
              <a:rPr kumimoji="0" lang="en-US" sz="1800" b="0" i="0" u="none" strike="noStrike" kern="1200" cap="none" spc="0" normalizeH="0" baseline="0" noProof="0" dirty="0">
                <a:ln>
                  <a:noFill/>
                </a:ln>
                <a:solidFill>
                  <a:prstClr val="white"/>
                </a:solidFill>
                <a:effectLst/>
                <a:uLnTx/>
                <a:uFillTx/>
                <a:latin typeface="Helvetica"/>
                <a:ea typeface="+mn-ea"/>
                <a:cs typeface="Helvetica"/>
              </a:rPr>
              <a:t>An insured municipal agency had a customer complaining about their bill being excessive. He was verbally abusive to all in the office. </a:t>
            </a:r>
            <a:endParaRPr kumimoji="0" lang="en-US" sz="1800" b="0" i="0" u="none" strike="noStrike" kern="1200" cap="none" spc="0" normalizeH="0" baseline="0" noProof="0" dirty="0">
              <a:ln>
                <a:noFill/>
              </a:ln>
              <a:solidFill>
                <a:prstClr val="white"/>
              </a:solidFill>
              <a:effectLst/>
              <a:uLnTx/>
              <a:uFillTx/>
              <a:latin typeface="Helvetica" pitchFamily="2" charset="0"/>
              <a:ea typeface="+mn-ea"/>
              <a:cs typeface="Helvetic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Helvetica"/>
                <a:ea typeface="+mn-ea"/>
                <a:cs typeface="Helvetica"/>
              </a:rPr>
              <a:t>The Insured developed a solution to work with the customer.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Helvetica" pitchFamily="2" charset="0"/>
              <a:ea typeface="+mn-ea"/>
              <a:cs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Helvetica"/>
                <a:ea typeface="+mn-ea"/>
                <a:cs typeface="Helvetica"/>
              </a:rPr>
              <a:t>His tirade never ended, notwithstanding the lowering of his bills due to the solutions they proposed. His behavior was irrational and continuing.  The insured contacted CrisisRisk for help.</a:t>
            </a:r>
          </a:p>
        </p:txBody>
      </p:sp>
      <p:sp>
        <p:nvSpPr>
          <p:cNvPr id="5" name="TextBox 4">
            <a:extLst>
              <a:ext uri="{FF2B5EF4-FFF2-40B4-BE49-F238E27FC236}">
                <a16:creationId xmlns:a16="http://schemas.microsoft.com/office/drawing/2014/main" id="{434708F4-73B7-854E-87FA-A6B523424536}"/>
              </a:ext>
            </a:extLst>
          </p:cNvPr>
          <p:cNvSpPr txBox="1"/>
          <p:nvPr/>
        </p:nvSpPr>
        <p:spPr>
          <a:xfrm>
            <a:off x="4945641" y="1850351"/>
            <a:ext cx="6516755" cy="45345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The insured received the following services: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A crisis management consultation</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Threat of violence assessment related to the customer</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A plan of action related to security enhancements and procedures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Training for employees on how to handle the customer</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Interaction with law enforcement who performed a ‘wellness check’</a:t>
            </a:r>
          </a:p>
          <a:p>
            <a:pPr marL="0" marR="0" lvl="0" indent="0" algn="l" defTabSz="914400" rtl="0" eaLnBrk="1" fontAlgn="auto" latinLnBrk="0" hangingPunct="1">
              <a:lnSpc>
                <a:spcPct val="100000"/>
              </a:lnSpc>
              <a:spcBef>
                <a:spcPts val="0"/>
              </a:spcBef>
              <a:spcAft>
                <a:spcPts val="40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endParaRP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The benefit the insured received was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Crisis management and consultation </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Assistance in managing a potentially violent situation  </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Prevention of an event of violence</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Protection and empowerment of employees</a:t>
            </a:r>
          </a:p>
        </p:txBody>
      </p:sp>
      <p:grpSp>
        <p:nvGrpSpPr>
          <p:cNvPr id="12" name="Group 11">
            <a:extLst>
              <a:ext uri="{FF2B5EF4-FFF2-40B4-BE49-F238E27FC236}">
                <a16:creationId xmlns:a16="http://schemas.microsoft.com/office/drawing/2014/main" id="{52F4173A-E294-0247-ABBC-FAAFFB2E2641}"/>
              </a:ext>
            </a:extLst>
          </p:cNvPr>
          <p:cNvGrpSpPr/>
          <p:nvPr/>
        </p:nvGrpSpPr>
        <p:grpSpPr>
          <a:xfrm>
            <a:off x="4099309" y="513350"/>
            <a:ext cx="627083" cy="731520"/>
            <a:chOff x="-16042" y="756025"/>
            <a:chExt cx="627083" cy="731520"/>
          </a:xfrm>
        </p:grpSpPr>
        <p:sp>
          <p:nvSpPr>
            <p:cNvPr id="14" name="Triangle 13">
              <a:extLst>
                <a:ext uri="{FF2B5EF4-FFF2-40B4-BE49-F238E27FC236}">
                  <a16:creationId xmlns:a16="http://schemas.microsoft.com/office/drawing/2014/main" id="{3C6BC838-2C3B-9545-AE75-843E13119398}"/>
                </a:ext>
              </a:extLst>
            </p:cNvPr>
            <p:cNvSpPr>
              <a:spLocks noChangeAspect="1"/>
            </p:cNvSpPr>
            <p:nvPr/>
          </p:nvSpPr>
          <p:spPr>
            <a:xfrm rot="5400000">
              <a:off x="-66109" y="810394"/>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riangle 17">
              <a:extLst>
                <a:ext uri="{FF2B5EF4-FFF2-40B4-BE49-F238E27FC236}">
                  <a16:creationId xmlns:a16="http://schemas.microsoft.com/office/drawing/2014/main" id="{A0C0D927-CF8A-A24D-8A10-487A2A2997B2}"/>
                </a:ext>
              </a:extLst>
            </p:cNvPr>
            <p:cNvSpPr>
              <a:spLocks noChangeAspect="1"/>
            </p:cNvSpPr>
            <p:nvPr/>
          </p:nvSpPr>
          <p:spPr>
            <a:xfrm rot="5400000">
              <a:off x="-70906" y="88861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2" name="Picture 21">
            <a:extLst>
              <a:ext uri="{FF2B5EF4-FFF2-40B4-BE49-F238E27FC236}">
                <a16:creationId xmlns:a16="http://schemas.microsoft.com/office/drawing/2014/main" id="{1D7EF9A3-7B1A-CB4D-97A4-9857FFD7F23B}"/>
              </a:ext>
            </a:extLst>
          </p:cNvPr>
          <p:cNvPicPr>
            <a:picLocks noChangeAspect="1"/>
          </p:cNvPicPr>
          <p:nvPr/>
        </p:nvPicPr>
        <p:blipFill>
          <a:blip r:embed="rId3"/>
          <a:stretch>
            <a:fillRect/>
          </a:stretch>
        </p:blipFill>
        <p:spPr>
          <a:xfrm>
            <a:off x="11707580" y="5737946"/>
            <a:ext cx="172590" cy="879475"/>
          </a:xfrm>
          <a:prstGeom prst="rect">
            <a:avLst/>
          </a:prstGeom>
        </p:spPr>
      </p:pic>
    </p:spTree>
    <p:extLst>
      <p:ext uri="{BB962C8B-B14F-4D97-AF65-F5344CB8AC3E}">
        <p14:creationId xmlns:p14="http://schemas.microsoft.com/office/powerpoint/2010/main" val="2587416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CFBF31-89A4-894A-9D0A-95D72CCDE637}"/>
              </a:ext>
            </a:extLst>
          </p:cNvPr>
          <p:cNvSpPr/>
          <p:nvPr/>
        </p:nvSpPr>
        <p:spPr>
          <a:xfrm>
            <a:off x="11354375" y="137786"/>
            <a:ext cx="837625" cy="2116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a:extLst>
              <a:ext uri="{FF2B5EF4-FFF2-40B4-BE49-F238E27FC236}">
                <a16:creationId xmlns:a16="http://schemas.microsoft.com/office/drawing/2014/main" id="{50509F71-0BEC-D54D-BB4F-000AD0CC2E9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7EC7AB-867D-044D-9341-DBD215BEDA6B}"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3" name="Rectangle 2">
            <a:extLst>
              <a:ext uri="{FF2B5EF4-FFF2-40B4-BE49-F238E27FC236}">
                <a16:creationId xmlns:a16="http://schemas.microsoft.com/office/drawing/2014/main" id="{246142FF-CDA5-1E49-B391-D19ECEDF4CFB}"/>
              </a:ext>
            </a:extLst>
          </p:cNvPr>
          <p:cNvSpPr/>
          <p:nvPr/>
        </p:nvSpPr>
        <p:spPr>
          <a:xfrm>
            <a:off x="0" y="0"/>
            <a:ext cx="4114800" cy="688685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E7D5526-D01B-254C-9DA1-C62178AD804C}"/>
              </a:ext>
            </a:extLst>
          </p:cNvPr>
          <p:cNvSpPr txBox="1"/>
          <p:nvPr/>
        </p:nvSpPr>
        <p:spPr>
          <a:xfrm>
            <a:off x="4736378" y="429891"/>
            <a:ext cx="6824791" cy="1261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Times" pitchFamily="2" charset="0"/>
                <a:ea typeface="+mn-ea"/>
                <a:cs typeface="+mn-cs"/>
              </a:rPr>
              <a:t>Circumstance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C00000"/>
                </a:solidFill>
                <a:effectLst/>
                <a:uLnTx/>
                <a:uFillTx/>
                <a:latin typeface="Times" pitchFamily="2" charset="0"/>
                <a:ea typeface="+mn-ea"/>
                <a:cs typeface="+mn-cs"/>
              </a:rPr>
              <a:t>Municipality</a:t>
            </a:r>
          </a:p>
        </p:txBody>
      </p:sp>
      <p:sp>
        <p:nvSpPr>
          <p:cNvPr id="10" name="TextBox 9">
            <a:extLst>
              <a:ext uri="{FF2B5EF4-FFF2-40B4-BE49-F238E27FC236}">
                <a16:creationId xmlns:a16="http://schemas.microsoft.com/office/drawing/2014/main" id="{731BB94A-C3D8-3445-9007-3888B2B4F8E6}"/>
              </a:ext>
            </a:extLst>
          </p:cNvPr>
          <p:cNvSpPr txBox="1"/>
          <p:nvPr/>
        </p:nvSpPr>
        <p:spPr>
          <a:xfrm>
            <a:off x="278892" y="904270"/>
            <a:ext cx="3557016" cy="3970318"/>
          </a:xfrm>
          <a:prstGeom prst="rect">
            <a:avLst/>
          </a:prstGeom>
          <a:noFill/>
        </p:spPr>
        <p:txBody>
          <a:bodyPr wrap="square" lIns="91440" tIns="45720" rIns="91440" bIns="45720" rtlCol="0" anchor="t">
            <a:spAutoFit/>
          </a:bodyPr>
          <a:lstStyle/>
          <a:p>
            <a:pPr defTabSz="685800">
              <a:defRPr/>
            </a:pPr>
            <a:r>
              <a:rPr lang="en-US" b="1" dirty="0">
                <a:solidFill>
                  <a:prstClr val="white"/>
                </a:solidFill>
                <a:latin typeface="Helvetica"/>
                <a:cs typeface="Helvetica"/>
              </a:rPr>
              <a:t>Circumstance: </a:t>
            </a:r>
            <a:r>
              <a:rPr lang="en-US" dirty="0">
                <a:solidFill>
                  <a:prstClr val="white"/>
                </a:solidFill>
                <a:latin typeface="Helvetica"/>
                <a:cs typeface="Helvetica"/>
              </a:rPr>
              <a:t>An insured municipal agency made decision to terminate an employee who had been working remotely for more than 6 months. After the termination, which was conducted telephonically, HR asked a representative to clean out his desk and send him his belongings.  In the process, a handgun was found in the desk. </a:t>
            </a:r>
            <a:endParaRPr lang="en-US" dirty="0">
              <a:solidFill>
                <a:prstClr val="white"/>
              </a:solidFill>
              <a:latin typeface="Helvetica" pitchFamily="2" charset="0"/>
              <a:cs typeface="Helvetica"/>
            </a:endParaRPr>
          </a:p>
          <a:p>
            <a:pPr defTabSz="685800">
              <a:defRPr/>
            </a:pPr>
            <a:endParaRPr lang="en-US" dirty="0">
              <a:solidFill>
                <a:prstClr val="white"/>
              </a:solidFill>
              <a:latin typeface="Helvetica" pitchFamily="2" charset="0"/>
            </a:endParaRPr>
          </a:p>
          <a:p>
            <a:pPr defTabSz="685800">
              <a:defRPr/>
            </a:pPr>
            <a:r>
              <a:rPr lang="en-US" dirty="0">
                <a:solidFill>
                  <a:prstClr val="white"/>
                </a:solidFill>
                <a:latin typeface="Helvetica"/>
                <a:cs typeface="Helvetica"/>
              </a:rPr>
              <a:t>The insured contacted CrisisRisk for help.</a:t>
            </a:r>
          </a:p>
        </p:txBody>
      </p:sp>
      <p:sp>
        <p:nvSpPr>
          <p:cNvPr id="5" name="TextBox 4">
            <a:extLst>
              <a:ext uri="{FF2B5EF4-FFF2-40B4-BE49-F238E27FC236}">
                <a16:creationId xmlns:a16="http://schemas.microsoft.com/office/drawing/2014/main" id="{434708F4-73B7-854E-87FA-A6B523424536}"/>
              </a:ext>
            </a:extLst>
          </p:cNvPr>
          <p:cNvSpPr txBox="1"/>
          <p:nvPr/>
        </p:nvSpPr>
        <p:spPr>
          <a:xfrm>
            <a:off x="4945641" y="1850351"/>
            <a:ext cx="6516755" cy="3131627"/>
          </a:xfrm>
          <a:prstGeom prst="rect">
            <a:avLst/>
          </a:prstGeom>
          <a:noFill/>
        </p:spPr>
        <p:txBody>
          <a:bodyPr wrap="square" rtlCol="0">
            <a:spAutoFit/>
          </a:bodyPr>
          <a:lstStyle/>
          <a:p>
            <a:pPr defTabSz="685800">
              <a:spcAft>
                <a:spcPts val="300"/>
              </a:spcAft>
              <a:defRPr/>
            </a:pPr>
            <a:r>
              <a:rPr lang="en-US" dirty="0">
                <a:solidFill>
                  <a:prstClr val="black"/>
                </a:solidFill>
                <a:latin typeface="Helvetica" pitchFamily="2" charset="0"/>
              </a:rPr>
              <a:t>The insured received the following services:</a:t>
            </a:r>
          </a:p>
          <a:p>
            <a:pPr marL="214313" indent="-214313" defTabSz="685800">
              <a:spcAft>
                <a:spcPts val="300"/>
              </a:spcAft>
              <a:buFont typeface="Arial" panose="020B0604020202020204" pitchFamily="34" charset="0"/>
              <a:buChar char="•"/>
              <a:defRPr/>
            </a:pPr>
            <a:r>
              <a:rPr lang="en-US" dirty="0">
                <a:solidFill>
                  <a:prstClr val="black"/>
                </a:solidFill>
                <a:latin typeface="Helvetica" pitchFamily="2" charset="0"/>
              </a:rPr>
              <a:t>A crisis management consultation</a:t>
            </a:r>
          </a:p>
          <a:p>
            <a:pPr marL="214313" indent="-214313" defTabSz="685800">
              <a:spcAft>
                <a:spcPts val="300"/>
              </a:spcAft>
              <a:buFont typeface="Arial" panose="020B0604020202020204" pitchFamily="34" charset="0"/>
              <a:buChar char="•"/>
              <a:defRPr/>
            </a:pPr>
            <a:r>
              <a:rPr lang="en-US" dirty="0">
                <a:solidFill>
                  <a:prstClr val="black"/>
                </a:solidFill>
                <a:latin typeface="Helvetica" pitchFamily="2" charset="0"/>
              </a:rPr>
              <a:t>A plan of action related to notification of law enforcement and handling of the weapon.</a:t>
            </a:r>
          </a:p>
          <a:p>
            <a:pPr defTabSz="685800">
              <a:spcAft>
                <a:spcPts val="300"/>
              </a:spcAft>
              <a:defRPr/>
            </a:pPr>
            <a:endParaRPr lang="en-US" dirty="0">
              <a:solidFill>
                <a:prstClr val="black"/>
              </a:solidFill>
              <a:latin typeface="Helvetica" pitchFamily="2" charset="0"/>
            </a:endParaRPr>
          </a:p>
          <a:p>
            <a:pPr defTabSz="685800">
              <a:spcAft>
                <a:spcPts val="300"/>
              </a:spcAft>
              <a:defRPr/>
            </a:pPr>
            <a:r>
              <a:rPr lang="en-US" dirty="0">
                <a:solidFill>
                  <a:prstClr val="black"/>
                </a:solidFill>
                <a:latin typeface="Helvetica" pitchFamily="2" charset="0"/>
              </a:rPr>
              <a:t>The benefit the insured received was</a:t>
            </a:r>
          </a:p>
          <a:p>
            <a:pPr marL="214313" indent="-214313" defTabSz="685800">
              <a:spcAft>
                <a:spcPts val="300"/>
              </a:spcAft>
              <a:buFont typeface="Arial" panose="020B0604020202020204" pitchFamily="34" charset="0"/>
              <a:buChar char="•"/>
              <a:defRPr/>
            </a:pPr>
            <a:r>
              <a:rPr lang="en-US" dirty="0">
                <a:solidFill>
                  <a:prstClr val="black"/>
                </a:solidFill>
                <a:latin typeface="Helvetica" pitchFamily="2" charset="0"/>
              </a:rPr>
              <a:t>Crisis management and consultation </a:t>
            </a:r>
          </a:p>
          <a:p>
            <a:pPr marL="214313" indent="-214313" defTabSz="685800">
              <a:spcAft>
                <a:spcPts val="300"/>
              </a:spcAft>
              <a:buFont typeface="Arial" panose="020B0604020202020204" pitchFamily="34" charset="0"/>
              <a:buChar char="•"/>
              <a:defRPr/>
            </a:pPr>
            <a:r>
              <a:rPr lang="en-US" dirty="0">
                <a:solidFill>
                  <a:prstClr val="black"/>
                </a:solidFill>
                <a:latin typeface="Helvetica" pitchFamily="2" charset="0"/>
              </a:rPr>
              <a:t>Assistance in understanding the exposure – ‘business unusual’ situation</a:t>
            </a:r>
          </a:p>
          <a:p>
            <a:pPr marL="214313" indent="-214313" defTabSz="685800">
              <a:spcAft>
                <a:spcPts val="300"/>
              </a:spcAft>
              <a:buFont typeface="Arial" panose="020B0604020202020204" pitchFamily="34" charset="0"/>
              <a:buChar char="•"/>
              <a:defRPr/>
            </a:pPr>
            <a:r>
              <a:rPr lang="en-US" dirty="0">
                <a:solidFill>
                  <a:prstClr val="black"/>
                </a:solidFill>
                <a:latin typeface="Helvetica" pitchFamily="2" charset="0"/>
              </a:rPr>
              <a:t>Empowerment of employees</a:t>
            </a:r>
          </a:p>
        </p:txBody>
      </p:sp>
      <p:grpSp>
        <p:nvGrpSpPr>
          <p:cNvPr id="12" name="Group 11">
            <a:extLst>
              <a:ext uri="{FF2B5EF4-FFF2-40B4-BE49-F238E27FC236}">
                <a16:creationId xmlns:a16="http://schemas.microsoft.com/office/drawing/2014/main" id="{52F4173A-E294-0247-ABBC-FAAFFB2E2641}"/>
              </a:ext>
            </a:extLst>
          </p:cNvPr>
          <p:cNvGrpSpPr/>
          <p:nvPr/>
        </p:nvGrpSpPr>
        <p:grpSpPr>
          <a:xfrm>
            <a:off x="4099309" y="513350"/>
            <a:ext cx="627083" cy="731520"/>
            <a:chOff x="-16042" y="756025"/>
            <a:chExt cx="627083" cy="731520"/>
          </a:xfrm>
        </p:grpSpPr>
        <p:sp>
          <p:nvSpPr>
            <p:cNvPr id="14" name="Triangle 13">
              <a:extLst>
                <a:ext uri="{FF2B5EF4-FFF2-40B4-BE49-F238E27FC236}">
                  <a16:creationId xmlns:a16="http://schemas.microsoft.com/office/drawing/2014/main" id="{3C6BC838-2C3B-9545-AE75-843E13119398}"/>
                </a:ext>
              </a:extLst>
            </p:cNvPr>
            <p:cNvSpPr>
              <a:spLocks noChangeAspect="1"/>
            </p:cNvSpPr>
            <p:nvPr/>
          </p:nvSpPr>
          <p:spPr>
            <a:xfrm rot="5400000">
              <a:off x="-66109" y="810394"/>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riangle 17">
              <a:extLst>
                <a:ext uri="{FF2B5EF4-FFF2-40B4-BE49-F238E27FC236}">
                  <a16:creationId xmlns:a16="http://schemas.microsoft.com/office/drawing/2014/main" id="{A0C0D927-CF8A-A24D-8A10-487A2A2997B2}"/>
                </a:ext>
              </a:extLst>
            </p:cNvPr>
            <p:cNvSpPr>
              <a:spLocks noChangeAspect="1"/>
            </p:cNvSpPr>
            <p:nvPr/>
          </p:nvSpPr>
          <p:spPr>
            <a:xfrm rot="5400000">
              <a:off x="-70906" y="88861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2" name="Picture 21">
            <a:extLst>
              <a:ext uri="{FF2B5EF4-FFF2-40B4-BE49-F238E27FC236}">
                <a16:creationId xmlns:a16="http://schemas.microsoft.com/office/drawing/2014/main" id="{1D7EF9A3-7B1A-CB4D-97A4-9857FFD7F23B}"/>
              </a:ext>
            </a:extLst>
          </p:cNvPr>
          <p:cNvPicPr>
            <a:picLocks noChangeAspect="1"/>
          </p:cNvPicPr>
          <p:nvPr/>
        </p:nvPicPr>
        <p:blipFill>
          <a:blip r:embed="rId3"/>
          <a:stretch>
            <a:fillRect/>
          </a:stretch>
        </p:blipFill>
        <p:spPr>
          <a:xfrm>
            <a:off x="11707580" y="5737946"/>
            <a:ext cx="172590" cy="879475"/>
          </a:xfrm>
          <a:prstGeom prst="rect">
            <a:avLst/>
          </a:prstGeom>
        </p:spPr>
      </p:pic>
    </p:spTree>
    <p:extLst>
      <p:ext uri="{BB962C8B-B14F-4D97-AF65-F5344CB8AC3E}">
        <p14:creationId xmlns:p14="http://schemas.microsoft.com/office/powerpoint/2010/main" val="2964528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CFBF31-89A4-894A-9D0A-95D72CCDE637}"/>
              </a:ext>
            </a:extLst>
          </p:cNvPr>
          <p:cNvSpPr/>
          <p:nvPr/>
        </p:nvSpPr>
        <p:spPr>
          <a:xfrm>
            <a:off x="11354375" y="137786"/>
            <a:ext cx="837625" cy="2116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a:extLst>
              <a:ext uri="{FF2B5EF4-FFF2-40B4-BE49-F238E27FC236}">
                <a16:creationId xmlns:a16="http://schemas.microsoft.com/office/drawing/2014/main" id="{50509F71-0BEC-D54D-BB4F-000AD0CC2E9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7EC7AB-867D-044D-9341-DBD215BEDA6B}"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3" name="Rectangle 2">
            <a:extLst>
              <a:ext uri="{FF2B5EF4-FFF2-40B4-BE49-F238E27FC236}">
                <a16:creationId xmlns:a16="http://schemas.microsoft.com/office/drawing/2014/main" id="{246142FF-CDA5-1E49-B391-D19ECEDF4CFB}"/>
              </a:ext>
            </a:extLst>
          </p:cNvPr>
          <p:cNvSpPr/>
          <p:nvPr/>
        </p:nvSpPr>
        <p:spPr>
          <a:xfrm>
            <a:off x="0" y="0"/>
            <a:ext cx="4114800" cy="688685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E7D5526-D01B-254C-9DA1-C62178AD804C}"/>
              </a:ext>
            </a:extLst>
          </p:cNvPr>
          <p:cNvSpPr txBox="1"/>
          <p:nvPr/>
        </p:nvSpPr>
        <p:spPr>
          <a:xfrm>
            <a:off x="4415002" y="363127"/>
            <a:ext cx="6824791" cy="1261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Times" pitchFamily="2" charset="0"/>
                <a:ea typeface="+mn-ea"/>
                <a:cs typeface="+mn-cs"/>
              </a:rPr>
              <a:t>Circumstance #5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C00000"/>
                </a:solidFill>
                <a:effectLst/>
                <a:uLnTx/>
                <a:uFillTx/>
                <a:latin typeface="Times" pitchFamily="2" charset="0"/>
                <a:ea typeface="+mn-ea"/>
                <a:cs typeface="+mn-cs"/>
              </a:rPr>
              <a:t>Physician’s Office</a:t>
            </a:r>
          </a:p>
        </p:txBody>
      </p:sp>
      <p:sp>
        <p:nvSpPr>
          <p:cNvPr id="10" name="TextBox 9">
            <a:extLst>
              <a:ext uri="{FF2B5EF4-FFF2-40B4-BE49-F238E27FC236}">
                <a16:creationId xmlns:a16="http://schemas.microsoft.com/office/drawing/2014/main" id="{731BB94A-C3D8-3445-9007-3888B2B4F8E6}"/>
              </a:ext>
            </a:extLst>
          </p:cNvPr>
          <p:cNvSpPr txBox="1"/>
          <p:nvPr/>
        </p:nvSpPr>
        <p:spPr>
          <a:xfrm>
            <a:off x="278892" y="904270"/>
            <a:ext cx="3557016" cy="3970318"/>
          </a:xfrm>
          <a:prstGeom prst="rect">
            <a:avLst/>
          </a:prstGeom>
          <a:noFill/>
        </p:spPr>
        <p:txBody>
          <a:bodyPr wrap="square" lIns="91440" tIns="45720" rIns="91440" bIns="45720" rtlCol="0" anchor="t">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Helvetica"/>
                <a:ea typeface="+mn-ea"/>
                <a:cs typeface="Helvetica"/>
              </a:rPr>
              <a:t>Circumstance: </a:t>
            </a:r>
            <a:r>
              <a:rPr kumimoji="0" lang="en-US" sz="1800" b="0" i="0" u="none" strike="noStrike" kern="1200" cap="none" spc="0" normalizeH="0" baseline="0" noProof="0" dirty="0">
                <a:ln>
                  <a:noFill/>
                </a:ln>
                <a:solidFill>
                  <a:prstClr val="black"/>
                </a:solidFill>
                <a:effectLst/>
                <a:uLnTx/>
                <a:uFillTx/>
                <a:latin typeface="Helvetica"/>
                <a:ea typeface="+mn-ea"/>
                <a:cs typeface="Times New Roman"/>
              </a:rPr>
              <a:t> </a:t>
            </a:r>
            <a:r>
              <a:rPr kumimoji="0" lang="en-US" sz="1800" b="0" i="0" u="none" strike="noStrike" kern="1200" cap="none" spc="0" normalizeH="0" baseline="0" noProof="0" dirty="0">
                <a:ln>
                  <a:noFill/>
                </a:ln>
                <a:solidFill>
                  <a:schemeClr val="bg1"/>
                </a:solidFill>
                <a:effectLst/>
                <a:uLnTx/>
                <a:uFillTx/>
                <a:latin typeface="Helvetica"/>
                <a:ea typeface="+mn-ea"/>
                <a:cs typeface="Times New Roman"/>
              </a:rPr>
              <a:t>A physician died by suicide in his office. He hung himself. He was found by fellow employees who called the police. His spouse also arrived on the scene, gaining access to his office prior to the scene being secured. While suicide is excluded from the deadly weapon insurance coverage, the event was treated as a circumstance and psychological first aid was provided to the employees and family.</a:t>
            </a:r>
            <a:endParaRPr kumimoji="0" lang="en-US" sz="1800" b="0" i="0" u="none" strike="noStrike" kern="1200" cap="none" spc="0" normalizeH="0" baseline="0" noProof="0" dirty="0">
              <a:ln>
                <a:noFill/>
              </a:ln>
              <a:solidFill>
                <a:schemeClr val="bg1"/>
              </a:solidFill>
              <a:effectLst/>
              <a:uLnTx/>
              <a:uFillTx/>
              <a:latin typeface="Helvetica"/>
              <a:ea typeface="+mn-ea"/>
              <a:cs typeface="Helvetica"/>
            </a:endParaRPr>
          </a:p>
        </p:txBody>
      </p:sp>
      <p:sp>
        <p:nvSpPr>
          <p:cNvPr id="5" name="TextBox 4">
            <a:extLst>
              <a:ext uri="{FF2B5EF4-FFF2-40B4-BE49-F238E27FC236}">
                <a16:creationId xmlns:a16="http://schemas.microsoft.com/office/drawing/2014/main" id="{434708F4-73B7-854E-87FA-A6B523424536}"/>
              </a:ext>
            </a:extLst>
          </p:cNvPr>
          <p:cNvSpPr txBox="1"/>
          <p:nvPr/>
        </p:nvSpPr>
        <p:spPr>
          <a:xfrm>
            <a:off x="4945641" y="1850351"/>
            <a:ext cx="6516755" cy="3749744"/>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3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The insured received the following services:</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A crisis management consultation</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a:ea typeface="+mn-ea"/>
                <a:cs typeface="Helvetica"/>
              </a:rPr>
              <a:t>Psychological first aid and on-site counseling for impacted employees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a:ea typeface="+mn-ea"/>
                <a:cs typeface="Helvetica"/>
              </a:rPr>
              <a:t>Crisis communications support and message mapping for all stakeholders including family, patients, co-workers, media</a:t>
            </a:r>
          </a:p>
          <a:p>
            <a:pPr marL="0" marR="0" lvl="0" indent="0" algn="l" defTabSz="685800" rtl="0" eaLnBrk="1" fontAlgn="auto" latinLnBrk="0" hangingPunct="1">
              <a:lnSpc>
                <a:spcPct val="100000"/>
              </a:lnSpc>
              <a:spcBef>
                <a:spcPts val="0"/>
              </a:spcBef>
              <a:spcAft>
                <a:spcPts val="30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endParaRPr>
          </a:p>
          <a:p>
            <a:pPr marL="0" marR="0" lvl="0" indent="0" algn="l" defTabSz="685800" rtl="0" eaLnBrk="1" fontAlgn="auto" latinLnBrk="0" hangingPunct="1">
              <a:lnSpc>
                <a:spcPct val="100000"/>
              </a:lnSpc>
              <a:spcBef>
                <a:spcPts val="0"/>
              </a:spcBef>
              <a:spcAft>
                <a:spcPts val="3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The benefit the insured received was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Emotional support for employees</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Reduction in attrition</a:t>
            </a:r>
          </a:p>
          <a:p>
            <a:pPr marL="285750" marR="0" lvl="0" indent="-2857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Family felt supported</a:t>
            </a:r>
          </a:p>
        </p:txBody>
      </p:sp>
      <p:grpSp>
        <p:nvGrpSpPr>
          <p:cNvPr id="12" name="Group 11">
            <a:extLst>
              <a:ext uri="{FF2B5EF4-FFF2-40B4-BE49-F238E27FC236}">
                <a16:creationId xmlns:a16="http://schemas.microsoft.com/office/drawing/2014/main" id="{52F4173A-E294-0247-ABBC-FAAFFB2E2641}"/>
              </a:ext>
            </a:extLst>
          </p:cNvPr>
          <p:cNvGrpSpPr/>
          <p:nvPr/>
        </p:nvGrpSpPr>
        <p:grpSpPr>
          <a:xfrm>
            <a:off x="4099309" y="513350"/>
            <a:ext cx="627083" cy="731520"/>
            <a:chOff x="-16042" y="756025"/>
            <a:chExt cx="627083" cy="731520"/>
          </a:xfrm>
        </p:grpSpPr>
        <p:sp>
          <p:nvSpPr>
            <p:cNvPr id="14" name="Triangle 13">
              <a:extLst>
                <a:ext uri="{FF2B5EF4-FFF2-40B4-BE49-F238E27FC236}">
                  <a16:creationId xmlns:a16="http://schemas.microsoft.com/office/drawing/2014/main" id="{3C6BC838-2C3B-9545-AE75-843E13119398}"/>
                </a:ext>
              </a:extLst>
            </p:cNvPr>
            <p:cNvSpPr>
              <a:spLocks noChangeAspect="1"/>
            </p:cNvSpPr>
            <p:nvPr/>
          </p:nvSpPr>
          <p:spPr>
            <a:xfrm rot="5400000">
              <a:off x="-66109" y="810394"/>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riangle 17">
              <a:extLst>
                <a:ext uri="{FF2B5EF4-FFF2-40B4-BE49-F238E27FC236}">
                  <a16:creationId xmlns:a16="http://schemas.microsoft.com/office/drawing/2014/main" id="{A0C0D927-CF8A-A24D-8A10-487A2A2997B2}"/>
                </a:ext>
              </a:extLst>
            </p:cNvPr>
            <p:cNvSpPr>
              <a:spLocks noChangeAspect="1"/>
            </p:cNvSpPr>
            <p:nvPr/>
          </p:nvSpPr>
          <p:spPr>
            <a:xfrm rot="5400000">
              <a:off x="-70906" y="88861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2" name="Picture 21">
            <a:extLst>
              <a:ext uri="{FF2B5EF4-FFF2-40B4-BE49-F238E27FC236}">
                <a16:creationId xmlns:a16="http://schemas.microsoft.com/office/drawing/2014/main" id="{1D7EF9A3-7B1A-CB4D-97A4-9857FFD7F23B}"/>
              </a:ext>
            </a:extLst>
          </p:cNvPr>
          <p:cNvPicPr>
            <a:picLocks noChangeAspect="1"/>
          </p:cNvPicPr>
          <p:nvPr/>
        </p:nvPicPr>
        <p:blipFill>
          <a:blip r:embed="rId3"/>
          <a:stretch>
            <a:fillRect/>
          </a:stretch>
        </p:blipFill>
        <p:spPr>
          <a:xfrm>
            <a:off x="11707580" y="5737946"/>
            <a:ext cx="172590" cy="879475"/>
          </a:xfrm>
          <a:prstGeom prst="rect">
            <a:avLst/>
          </a:prstGeom>
        </p:spPr>
      </p:pic>
    </p:spTree>
    <p:extLst>
      <p:ext uri="{BB962C8B-B14F-4D97-AF65-F5344CB8AC3E}">
        <p14:creationId xmlns:p14="http://schemas.microsoft.com/office/powerpoint/2010/main" val="166278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CFBF31-89A4-894A-9D0A-95D72CCDE637}"/>
              </a:ext>
            </a:extLst>
          </p:cNvPr>
          <p:cNvSpPr/>
          <p:nvPr/>
        </p:nvSpPr>
        <p:spPr>
          <a:xfrm>
            <a:off x="11354375" y="137786"/>
            <a:ext cx="837625" cy="2116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a:extLst>
              <a:ext uri="{FF2B5EF4-FFF2-40B4-BE49-F238E27FC236}">
                <a16:creationId xmlns:a16="http://schemas.microsoft.com/office/drawing/2014/main" id="{50509F71-0BEC-D54D-BB4F-000AD0CC2E9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7EC7AB-867D-044D-9341-DBD215BEDA6B}"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3" name="Rectangle 2">
            <a:extLst>
              <a:ext uri="{FF2B5EF4-FFF2-40B4-BE49-F238E27FC236}">
                <a16:creationId xmlns:a16="http://schemas.microsoft.com/office/drawing/2014/main" id="{246142FF-CDA5-1E49-B391-D19ECEDF4CFB}"/>
              </a:ext>
            </a:extLst>
          </p:cNvPr>
          <p:cNvSpPr/>
          <p:nvPr/>
        </p:nvSpPr>
        <p:spPr>
          <a:xfrm>
            <a:off x="0" y="0"/>
            <a:ext cx="4114800" cy="688685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E7D5526-D01B-254C-9DA1-C62178AD804C}"/>
              </a:ext>
            </a:extLst>
          </p:cNvPr>
          <p:cNvSpPr txBox="1"/>
          <p:nvPr/>
        </p:nvSpPr>
        <p:spPr>
          <a:xfrm>
            <a:off x="4736378" y="429891"/>
            <a:ext cx="6824791" cy="1261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Times" pitchFamily="2" charset="0"/>
                <a:ea typeface="+mn-ea"/>
                <a:cs typeface="+mn-cs"/>
              </a:rPr>
              <a:t>Circumstance #6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C00000"/>
                </a:solidFill>
                <a:effectLst/>
                <a:uLnTx/>
                <a:uFillTx/>
                <a:latin typeface="Times" pitchFamily="2" charset="0"/>
                <a:ea typeface="+mn-ea"/>
                <a:cs typeface="+mn-cs"/>
              </a:rPr>
              <a:t>Entertainment Venue</a:t>
            </a:r>
          </a:p>
        </p:txBody>
      </p:sp>
      <p:sp>
        <p:nvSpPr>
          <p:cNvPr id="10" name="TextBox 9">
            <a:extLst>
              <a:ext uri="{FF2B5EF4-FFF2-40B4-BE49-F238E27FC236}">
                <a16:creationId xmlns:a16="http://schemas.microsoft.com/office/drawing/2014/main" id="{731BB94A-C3D8-3445-9007-3888B2B4F8E6}"/>
              </a:ext>
            </a:extLst>
          </p:cNvPr>
          <p:cNvSpPr txBox="1"/>
          <p:nvPr/>
        </p:nvSpPr>
        <p:spPr>
          <a:xfrm>
            <a:off x="278892" y="904270"/>
            <a:ext cx="3557016" cy="2862322"/>
          </a:xfrm>
          <a:prstGeom prst="rect">
            <a:avLst/>
          </a:prstGeom>
          <a:noFill/>
        </p:spPr>
        <p:txBody>
          <a:bodyPr wrap="square" lIns="91440" tIns="45720" rIns="91440" bIns="45720" rtlCol="0" anchor="t">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Helvetica"/>
                <a:ea typeface="+mn-ea"/>
                <a:cs typeface="Helvetica"/>
              </a:rPr>
              <a:t>Circumstance: </a:t>
            </a:r>
            <a:r>
              <a:rPr kumimoji="0" lang="en-US" sz="1800" b="0" i="0" u="none" strike="noStrike" kern="1200" cap="none" spc="0" normalizeH="0" baseline="0" noProof="0" dirty="0">
                <a:ln>
                  <a:noFill/>
                </a:ln>
                <a:solidFill>
                  <a:prstClr val="white"/>
                </a:solidFill>
                <a:effectLst/>
                <a:uLnTx/>
                <a:uFillTx/>
                <a:latin typeface="Helvetica"/>
                <a:ea typeface="+mn-ea"/>
                <a:cs typeface="Helvetica"/>
              </a:rPr>
              <a:t>An insured entertainment venue received a threat by a customer that he would return with his AR-15 and “shoot </a:t>
            </a:r>
            <a:r>
              <a:rPr lang="en-US" dirty="0">
                <a:solidFill>
                  <a:prstClr val="white"/>
                </a:solidFill>
                <a:latin typeface="Helvetica"/>
                <a:cs typeface="Helvetica"/>
              </a:rPr>
              <a:t>up the place” following an altercation he had with another customer.</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Helvetica" pitchFamily="2" charset="0"/>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Helvetica"/>
                <a:ea typeface="+mn-ea"/>
                <a:cs typeface="Helvetica"/>
              </a:rPr>
              <a:t>The insured contacted CrisisRisk for help.</a:t>
            </a:r>
          </a:p>
        </p:txBody>
      </p:sp>
      <p:sp>
        <p:nvSpPr>
          <p:cNvPr id="5" name="TextBox 4">
            <a:extLst>
              <a:ext uri="{FF2B5EF4-FFF2-40B4-BE49-F238E27FC236}">
                <a16:creationId xmlns:a16="http://schemas.microsoft.com/office/drawing/2014/main" id="{434708F4-73B7-854E-87FA-A6B523424536}"/>
              </a:ext>
            </a:extLst>
          </p:cNvPr>
          <p:cNvSpPr txBox="1"/>
          <p:nvPr/>
        </p:nvSpPr>
        <p:spPr>
          <a:xfrm>
            <a:off x="4945641" y="1850351"/>
            <a:ext cx="6516755" cy="4632037"/>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3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The insured received the following services:</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A crisis management consultation</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Coordination with law enforcement re: weapons check, 72- hour-hold</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dirty="0">
                <a:solidFill>
                  <a:prstClr val="black"/>
                </a:solidFill>
                <a:latin typeface="Helvetica" pitchFamily="2" charset="0"/>
              </a:rPr>
              <a:t>Retention of forensic psychologist to conduct a threat assessment of the customer and evaluate military discharge and PTSD</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dirty="0">
                <a:solidFill>
                  <a:prstClr val="black"/>
                </a:solidFill>
                <a:latin typeface="Helvetica" pitchFamily="2" charset="0"/>
              </a:rPr>
              <a:t>Contact with ATF to investigate threat</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Su</a:t>
            </a:r>
            <a:r>
              <a:rPr lang="en-US" dirty="0">
                <a:solidFill>
                  <a:prstClr val="black"/>
                </a:solidFill>
                <a:latin typeface="Helvetica" pitchFamily="2" charset="0"/>
              </a:rPr>
              <a:t>pport to management with decisions, actions and communications</a:t>
            </a:r>
            <a:endPar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endParaRPr>
          </a:p>
          <a:p>
            <a:pPr marL="0" marR="0" lvl="0" indent="0" algn="l" defTabSz="685800" rtl="0" eaLnBrk="1" fontAlgn="auto" latinLnBrk="0" hangingPunct="1">
              <a:lnSpc>
                <a:spcPct val="100000"/>
              </a:lnSpc>
              <a:spcBef>
                <a:spcPts val="0"/>
              </a:spcBef>
              <a:spcAft>
                <a:spcPts val="30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endParaRPr>
          </a:p>
          <a:p>
            <a:pPr marL="0" marR="0" lvl="0" indent="0" algn="l" defTabSz="685800" rtl="0" eaLnBrk="1" fontAlgn="auto" latinLnBrk="0" hangingPunct="1">
              <a:lnSpc>
                <a:spcPct val="100000"/>
              </a:lnSpc>
              <a:spcBef>
                <a:spcPts val="0"/>
              </a:spcBef>
              <a:spcAft>
                <a:spcPts val="3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The benefit the insured received was</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Crisis management and consultation </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dirty="0">
                <a:solidFill>
                  <a:prstClr val="black"/>
                </a:solidFill>
                <a:latin typeface="Helvetica" pitchFamily="2" charset="0"/>
              </a:rPr>
              <a:t>Threat management</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Employee emotional support</a:t>
            </a:r>
          </a:p>
        </p:txBody>
      </p:sp>
      <p:grpSp>
        <p:nvGrpSpPr>
          <p:cNvPr id="12" name="Group 11">
            <a:extLst>
              <a:ext uri="{FF2B5EF4-FFF2-40B4-BE49-F238E27FC236}">
                <a16:creationId xmlns:a16="http://schemas.microsoft.com/office/drawing/2014/main" id="{52F4173A-E294-0247-ABBC-FAAFFB2E2641}"/>
              </a:ext>
            </a:extLst>
          </p:cNvPr>
          <p:cNvGrpSpPr/>
          <p:nvPr/>
        </p:nvGrpSpPr>
        <p:grpSpPr>
          <a:xfrm>
            <a:off x="4099309" y="513350"/>
            <a:ext cx="627083" cy="731520"/>
            <a:chOff x="-16042" y="756025"/>
            <a:chExt cx="627083" cy="731520"/>
          </a:xfrm>
        </p:grpSpPr>
        <p:sp>
          <p:nvSpPr>
            <p:cNvPr id="14" name="Triangle 13">
              <a:extLst>
                <a:ext uri="{FF2B5EF4-FFF2-40B4-BE49-F238E27FC236}">
                  <a16:creationId xmlns:a16="http://schemas.microsoft.com/office/drawing/2014/main" id="{3C6BC838-2C3B-9545-AE75-843E13119398}"/>
                </a:ext>
              </a:extLst>
            </p:cNvPr>
            <p:cNvSpPr>
              <a:spLocks noChangeAspect="1"/>
            </p:cNvSpPr>
            <p:nvPr/>
          </p:nvSpPr>
          <p:spPr>
            <a:xfrm rot="5400000">
              <a:off x="-66109" y="810394"/>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riangle 17">
              <a:extLst>
                <a:ext uri="{FF2B5EF4-FFF2-40B4-BE49-F238E27FC236}">
                  <a16:creationId xmlns:a16="http://schemas.microsoft.com/office/drawing/2014/main" id="{A0C0D927-CF8A-A24D-8A10-487A2A2997B2}"/>
                </a:ext>
              </a:extLst>
            </p:cNvPr>
            <p:cNvSpPr>
              <a:spLocks noChangeAspect="1"/>
            </p:cNvSpPr>
            <p:nvPr/>
          </p:nvSpPr>
          <p:spPr>
            <a:xfrm rot="5400000">
              <a:off x="-70906" y="88861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2" name="Picture 21">
            <a:extLst>
              <a:ext uri="{FF2B5EF4-FFF2-40B4-BE49-F238E27FC236}">
                <a16:creationId xmlns:a16="http://schemas.microsoft.com/office/drawing/2014/main" id="{1D7EF9A3-7B1A-CB4D-97A4-9857FFD7F23B}"/>
              </a:ext>
            </a:extLst>
          </p:cNvPr>
          <p:cNvPicPr>
            <a:picLocks noChangeAspect="1"/>
          </p:cNvPicPr>
          <p:nvPr/>
        </p:nvPicPr>
        <p:blipFill>
          <a:blip r:embed="rId3"/>
          <a:stretch>
            <a:fillRect/>
          </a:stretch>
        </p:blipFill>
        <p:spPr>
          <a:xfrm>
            <a:off x="11707580" y="5737946"/>
            <a:ext cx="172590" cy="879475"/>
          </a:xfrm>
          <a:prstGeom prst="rect">
            <a:avLst/>
          </a:prstGeom>
        </p:spPr>
      </p:pic>
    </p:spTree>
    <p:extLst>
      <p:ext uri="{BB962C8B-B14F-4D97-AF65-F5344CB8AC3E}">
        <p14:creationId xmlns:p14="http://schemas.microsoft.com/office/powerpoint/2010/main" val="1775229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ACFBF31-89A4-894A-9D0A-95D72CCDE637}"/>
              </a:ext>
            </a:extLst>
          </p:cNvPr>
          <p:cNvSpPr/>
          <p:nvPr/>
        </p:nvSpPr>
        <p:spPr>
          <a:xfrm>
            <a:off x="11354375" y="137786"/>
            <a:ext cx="837625" cy="2116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Slide Number Placeholder 1">
            <a:extLst>
              <a:ext uri="{FF2B5EF4-FFF2-40B4-BE49-F238E27FC236}">
                <a16:creationId xmlns:a16="http://schemas.microsoft.com/office/drawing/2014/main" id="{50509F71-0BEC-D54D-BB4F-000AD0CC2E9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7EC7AB-867D-044D-9341-DBD215BEDA6B}"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sp>
        <p:nvSpPr>
          <p:cNvPr id="3" name="Rectangle 2">
            <a:extLst>
              <a:ext uri="{FF2B5EF4-FFF2-40B4-BE49-F238E27FC236}">
                <a16:creationId xmlns:a16="http://schemas.microsoft.com/office/drawing/2014/main" id="{246142FF-CDA5-1E49-B391-D19ECEDF4CFB}"/>
              </a:ext>
            </a:extLst>
          </p:cNvPr>
          <p:cNvSpPr/>
          <p:nvPr/>
        </p:nvSpPr>
        <p:spPr>
          <a:xfrm>
            <a:off x="0" y="0"/>
            <a:ext cx="4114800" cy="688685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8E7D5526-D01B-254C-9DA1-C62178AD804C}"/>
              </a:ext>
            </a:extLst>
          </p:cNvPr>
          <p:cNvSpPr txBox="1"/>
          <p:nvPr/>
        </p:nvSpPr>
        <p:spPr>
          <a:xfrm>
            <a:off x="4736378" y="429891"/>
            <a:ext cx="6824791" cy="126188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Times" pitchFamily="2" charset="0"/>
                <a:ea typeface="+mn-ea"/>
                <a:cs typeface="+mn-cs"/>
              </a:rPr>
              <a:t>Circumstance #7</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solidFill>
                  <a:srgbClr val="C00000"/>
                </a:solidFill>
                <a:latin typeface="Times" pitchFamily="2" charset="0"/>
              </a:rPr>
              <a:t>Municipal Agency</a:t>
            </a:r>
            <a:endParaRPr kumimoji="0" lang="en-US" sz="3200" b="0" i="0" u="none" strike="noStrike" kern="1200" cap="none" spc="0" normalizeH="0" baseline="0" noProof="0" dirty="0">
              <a:ln>
                <a:noFill/>
              </a:ln>
              <a:solidFill>
                <a:srgbClr val="C00000"/>
              </a:solidFill>
              <a:effectLst/>
              <a:uLnTx/>
              <a:uFillTx/>
              <a:latin typeface="Times" pitchFamily="2" charset="0"/>
              <a:ea typeface="+mn-ea"/>
              <a:cs typeface="+mn-cs"/>
            </a:endParaRPr>
          </a:p>
        </p:txBody>
      </p:sp>
      <p:sp>
        <p:nvSpPr>
          <p:cNvPr id="10" name="TextBox 9">
            <a:extLst>
              <a:ext uri="{FF2B5EF4-FFF2-40B4-BE49-F238E27FC236}">
                <a16:creationId xmlns:a16="http://schemas.microsoft.com/office/drawing/2014/main" id="{731BB94A-C3D8-3445-9007-3888B2B4F8E6}"/>
              </a:ext>
            </a:extLst>
          </p:cNvPr>
          <p:cNvSpPr txBox="1"/>
          <p:nvPr/>
        </p:nvSpPr>
        <p:spPr>
          <a:xfrm>
            <a:off x="278892" y="904270"/>
            <a:ext cx="3557016" cy="4524315"/>
          </a:xfrm>
          <a:prstGeom prst="rect">
            <a:avLst/>
          </a:prstGeom>
          <a:noFill/>
        </p:spPr>
        <p:txBody>
          <a:bodyPr wrap="square" lIns="91440" tIns="45720" rIns="91440" bIns="45720" rtlCol="0" anchor="t">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Helvetica"/>
                <a:ea typeface="+mn-ea"/>
                <a:cs typeface="Helvetica"/>
              </a:rPr>
              <a:t>Circumstance: </a:t>
            </a:r>
            <a:r>
              <a:rPr kumimoji="0" lang="en-US" sz="1800" b="0" i="0" u="none" strike="noStrike" kern="1200" cap="none" spc="0" normalizeH="0" baseline="0" noProof="0" dirty="0">
                <a:ln>
                  <a:noFill/>
                </a:ln>
                <a:solidFill>
                  <a:prstClr val="white"/>
                </a:solidFill>
                <a:effectLst/>
                <a:uLnTx/>
                <a:uFillTx/>
                <a:latin typeface="Helvetica"/>
                <a:ea typeface="+mn-ea"/>
                <a:cs typeface="Helvetica"/>
              </a:rPr>
              <a:t>An employee’s vehicle was vandalized on the insured employer’s property by her estranged spouse. The spouse also worked for the same employer at a different location. There was a history of domestic violence. A further complicating factor was the wife was in a new relationship with an individual who also worked in the same location she did.</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prstClr val="white"/>
              </a:solidFill>
              <a:latin typeface="Helvetica"/>
              <a:cs typeface="Helvetic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Helvetica"/>
                <a:ea typeface="+mn-ea"/>
                <a:cs typeface="Helvetica"/>
              </a:rPr>
              <a:t>The insured contacted CrisisRisk for help with evaluating the threat posed by the employee.</a:t>
            </a:r>
          </a:p>
        </p:txBody>
      </p:sp>
      <p:sp>
        <p:nvSpPr>
          <p:cNvPr id="5" name="TextBox 4">
            <a:extLst>
              <a:ext uri="{FF2B5EF4-FFF2-40B4-BE49-F238E27FC236}">
                <a16:creationId xmlns:a16="http://schemas.microsoft.com/office/drawing/2014/main" id="{434708F4-73B7-854E-87FA-A6B523424536}"/>
              </a:ext>
            </a:extLst>
          </p:cNvPr>
          <p:cNvSpPr txBox="1"/>
          <p:nvPr/>
        </p:nvSpPr>
        <p:spPr>
          <a:xfrm>
            <a:off x="4945641" y="1850351"/>
            <a:ext cx="6516755" cy="494750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3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The insured received the following services:</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A crisis management consultation</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Coordination with law enforcement in three jurisdictions- - where both employees resided and where the corporate </a:t>
            </a:r>
            <a:r>
              <a:rPr lang="en-US" dirty="0">
                <a:solidFill>
                  <a:prstClr val="black"/>
                </a:solidFill>
                <a:latin typeface="Helvetica" pitchFamily="2" charset="0"/>
              </a:rPr>
              <a:t>offices were located.</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Retention of forensic psychologist to conduct a threat assessment of the employee who vandalized the vehicle</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dirty="0">
                <a:solidFill>
                  <a:prstClr val="black"/>
                </a:solidFill>
                <a:latin typeface="Helvetica" pitchFamily="2" charset="0"/>
              </a:rPr>
              <a:t>Guidance on</a:t>
            </a: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 security enhancement</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Support to management with decisions, actions and communications</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en-US" dirty="0">
                <a:solidFill>
                  <a:prstClr val="black"/>
                </a:solidFill>
                <a:latin typeface="Helvetica" pitchFamily="2" charset="0"/>
              </a:rPr>
              <a:t>Strategic guidance on union representative interactions</a:t>
            </a:r>
            <a:endPar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endParaRPr>
          </a:p>
          <a:p>
            <a:pPr marL="0" marR="0" lvl="0" indent="0" algn="l" defTabSz="685800" rtl="0" eaLnBrk="1" fontAlgn="auto" latinLnBrk="0" hangingPunct="1">
              <a:lnSpc>
                <a:spcPct val="100000"/>
              </a:lnSpc>
              <a:spcBef>
                <a:spcPts val="0"/>
              </a:spcBef>
              <a:spcAft>
                <a:spcPts val="30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endParaRPr>
          </a:p>
          <a:p>
            <a:pPr marL="0" marR="0" lvl="0" indent="0" algn="l" defTabSz="685800" rtl="0" eaLnBrk="1" fontAlgn="auto" latinLnBrk="0" hangingPunct="1">
              <a:lnSpc>
                <a:spcPct val="100000"/>
              </a:lnSpc>
              <a:spcBef>
                <a:spcPts val="0"/>
              </a:spcBef>
              <a:spcAft>
                <a:spcPts val="3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The benefit the insured received was</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Crisis management and consultation </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Threat management</a:t>
            </a:r>
          </a:p>
          <a:p>
            <a:pPr marL="214313" marR="0" lvl="0" indent="-214313" algn="l" defTabSz="6858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Helvetica" pitchFamily="2" charset="0"/>
                <a:ea typeface="+mn-ea"/>
                <a:cs typeface="+mn-cs"/>
              </a:rPr>
              <a:t>Leadership support</a:t>
            </a:r>
          </a:p>
        </p:txBody>
      </p:sp>
      <p:grpSp>
        <p:nvGrpSpPr>
          <p:cNvPr id="12" name="Group 11">
            <a:extLst>
              <a:ext uri="{FF2B5EF4-FFF2-40B4-BE49-F238E27FC236}">
                <a16:creationId xmlns:a16="http://schemas.microsoft.com/office/drawing/2014/main" id="{52F4173A-E294-0247-ABBC-FAAFFB2E2641}"/>
              </a:ext>
            </a:extLst>
          </p:cNvPr>
          <p:cNvGrpSpPr/>
          <p:nvPr/>
        </p:nvGrpSpPr>
        <p:grpSpPr>
          <a:xfrm>
            <a:off x="4099309" y="513350"/>
            <a:ext cx="627083" cy="731520"/>
            <a:chOff x="-16042" y="756025"/>
            <a:chExt cx="627083" cy="731520"/>
          </a:xfrm>
        </p:grpSpPr>
        <p:sp>
          <p:nvSpPr>
            <p:cNvPr id="14" name="Triangle 13">
              <a:extLst>
                <a:ext uri="{FF2B5EF4-FFF2-40B4-BE49-F238E27FC236}">
                  <a16:creationId xmlns:a16="http://schemas.microsoft.com/office/drawing/2014/main" id="{3C6BC838-2C3B-9545-AE75-843E13119398}"/>
                </a:ext>
              </a:extLst>
            </p:cNvPr>
            <p:cNvSpPr>
              <a:spLocks noChangeAspect="1"/>
            </p:cNvSpPr>
            <p:nvPr/>
          </p:nvSpPr>
          <p:spPr>
            <a:xfrm rot="5400000">
              <a:off x="-66109" y="810394"/>
              <a:ext cx="731520" cy="62278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riangle 17">
              <a:extLst>
                <a:ext uri="{FF2B5EF4-FFF2-40B4-BE49-F238E27FC236}">
                  <a16:creationId xmlns:a16="http://schemas.microsoft.com/office/drawing/2014/main" id="{A0C0D927-CF8A-A24D-8A10-487A2A2997B2}"/>
                </a:ext>
              </a:extLst>
            </p:cNvPr>
            <p:cNvSpPr>
              <a:spLocks noChangeAspect="1"/>
            </p:cNvSpPr>
            <p:nvPr/>
          </p:nvSpPr>
          <p:spPr>
            <a:xfrm rot="5400000">
              <a:off x="-70906" y="888612"/>
              <a:ext cx="576072" cy="466344"/>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22" name="Picture 21">
            <a:extLst>
              <a:ext uri="{FF2B5EF4-FFF2-40B4-BE49-F238E27FC236}">
                <a16:creationId xmlns:a16="http://schemas.microsoft.com/office/drawing/2014/main" id="{1D7EF9A3-7B1A-CB4D-97A4-9857FFD7F23B}"/>
              </a:ext>
            </a:extLst>
          </p:cNvPr>
          <p:cNvPicPr>
            <a:picLocks noChangeAspect="1"/>
          </p:cNvPicPr>
          <p:nvPr/>
        </p:nvPicPr>
        <p:blipFill>
          <a:blip r:embed="rId3"/>
          <a:stretch>
            <a:fillRect/>
          </a:stretch>
        </p:blipFill>
        <p:spPr>
          <a:xfrm>
            <a:off x="11707580" y="5737946"/>
            <a:ext cx="172590" cy="879475"/>
          </a:xfrm>
          <a:prstGeom prst="rect">
            <a:avLst/>
          </a:prstGeom>
        </p:spPr>
      </p:pic>
    </p:spTree>
    <p:extLst>
      <p:ext uri="{BB962C8B-B14F-4D97-AF65-F5344CB8AC3E}">
        <p14:creationId xmlns:p14="http://schemas.microsoft.com/office/powerpoint/2010/main" val="1344420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F8DA5E8-A435-F347-B62F-59E1803D2B2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4AC229-A5C5-E649-BCCE-F6A709DF6054}" type="slidenum">
              <a:rPr kumimoji="0" lang="en-US" sz="900" b="0" i="0" u="none" strike="noStrike" kern="1200" cap="none" spc="0" normalizeH="0" baseline="0" noProof="0" smtClean="0">
                <a:ln>
                  <a:noFill/>
                </a:ln>
                <a:solidFill>
                  <a:srgbClr val="2F4568"/>
                </a:solidFill>
                <a:effectLst/>
                <a:uLnTx/>
                <a:uFillTx/>
                <a:latin typeface="Century Gothic"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dirty="0">
              <a:ln>
                <a:noFill/>
              </a:ln>
              <a:solidFill>
                <a:srgbClr val="2F4568"/>
              </a:solidFill>
              <a:effectLst/>
              <a:uLnTx/>
              <a:uFillTx/>
              <a:latin typeface="Century Gothic" charset="0"/>
            </a:endParaRPr>
          </a:p>
        </p:txBody>
      </p:sp>
      <p:grpSp>
        <p:nvGrpSpPr>
          <p:cNvPr id="5" name="Group 4">
            <a:extLst>
              <a:ext uri="{FF2B5EF4-FFF2-40B4-BE49-F238E27FC236}">
                <a16:creationId xmlns:a16="http://schemas.microsoft.com/office/drawing/2014/main" id="{8E377A67-141A-A349-9345-56EFA4C3E6BB}"/>
              </a:ext>
            </a:extLst>
          </p:cNvPr>
          <p:cNvGrpSpPr/>
          <p:nvPr/>
        </p:nvGrpSpPr>
        <p:grpSpPr>
          <a:xfrm>
            <a:off x="986028" y="2313432"/>
            <a:ext cx="10219944" cy="2231136"/>
            <a:chOff x="1133856" y="2304288"/>
            <a:chExt cx="10219944" cy="2231136"/>
          </a:xfrm>
        </p:grpSpPr>
        <p:sp>
          <p:nvSpPr>
            <p:cNvPr id="4" name="Rectangle 3">
              <a:extLst>
                <a:ext uri="{FF2B5EF4-FFF2-40B4-BE49-F238E27FC236}">
                  <a16:creationId xmlns:a16="http://schemas.microsoft.com/office/drawing/2014/main" id="{6EDD544F-F277-4C4C-B6BE-3486AF7236D9}"/>
                </a:ext>
              </a:extLst>
            </p:cNvPr>
            <p:cNvSpPr/>
            <p:nvPr/>
          </p:nvSpPr>
          <p:spPr>
            <a:xfrm>
              <a:off x="1133856" y="2304288"/>
              <a:ext cx="10219944" cy="2231136"/>
            </a:xfrm>
            <a:prstGeom prst="rect">
              <a:avLst/>
            </a:prstGeom>
            <a:solidFill>
              <a:srgbClr val="C0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40EEA393-76B1-C441-B978-C34D01352CD9}"/>
                </a:ext>
              </a:extLst>
            </p:cNvPr>
            <p:cNvSpPr txBox="1"/>
            <p:nvPr/>
          </p:nvSpPr>
          <p:spPr>
            <a:xfrm>
              <a:off x="2580132" y="2696581"/>
              <a:ext cx="7327392" cy="1446550"/>
            </a:xfrm>
            <a:prstGeom prst="rect">
              <a:avLst/>
            </a:prstGeom>
            <a:noFill/>
            <a:ln w="2540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Examples of Post-Event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Crisis Response</a:t>
              </a:r>
            </a:p>
          </p:txBody>
        </p:sp>
      </p:grpSp>
    </p:spTree>
    <p:extLst>
      <p:ext uri="{BB962C8B-B14F-4D97-AF65-F5344CB8AC3E}">
        <p14:creationId xmlns:p14="http://schemas.microsoft.com/office/powerpoint/2010/main" val="105135312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1178</TotalTime>
  <Words>2650</Words>
  <Application>Microsoft Office PowerPoint</Application>
  <PresentationFormat>Widescreen</PresentationFormat>
  <Paragraphs>299</Paragraphs>
  <Slides>21</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Century Gothic</vt:lpstr>
      <vt:lpstr>Helvetica</vt:lpstr>
      <vt:lpstr>Times</vt:lpstr>
      <vt:lpstr>Times New Roman</vt:lpstr>
      <vt:lpstr>Custom Design</vt:lpstr>
      <vt:lpstr>Deadly Weapon Events &amp; Circumstances: Case Studies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Loughlin</dc:creator>
  <cp:lastModifiedBy>Suzanne Loughlin</cp:lastModifiedBy>
  <cp:revision>15</cp:revision>
  <dcterms:created xsi:type="dcterms:W3CDTF">2021-02-27T17:40:53Z</dcterms:created>
  <dcterms:modified xsi:type="dcterms:W3CDTF">2022-04-14T16:01:27Z</dcterms:modified>
</cp:coreProperties>
</file>